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338" r:id="rId2"/>
    <p:sldId id="259" r:id="rId3"/>
    <p:sldId id="341" r:id="rId4"/>
    <p:sldId id="310" r:id="rId5"/>
    <p:sldId id="303" r:id="rId6"/>
    <p:sldId id="326" r:id="rId7"/>
    <p:sldId id="337" r:id="rId8"/>
    <p:sldId id="299" r:id="rId9"/>
    <p:sldId id="260" r:id="rId10"/>
    <p:sldId id="315" r:id="rId11"/>
    <p:sldId id="261" r:id="rId12"/>
    <p:sldId id="304" r:id="rId13"/>
    <p:sldId id="305" r:id="rId14"/>
    <p:sldId id="295" r:id="rId15"/>
    <p:sldId id="262" r:id="rId16"/>
    <p:sldId id="328" r:id="rId17"/>
    <p:sldId id="282" r:id="rId18"/>
    <p:sldId id="284" r:id="rId19"/>
    <p:sldId id="283" r:id="rId20"/>
    <p:sldId id="264" r:id="rId21"/>
    <p:sldId id="289" r:id="rId22"/>
    <p:sldId id="312" r:id="rId23"/>
    <p:sldId id="324" r:id="rId24"/>
    <p:sldId id="325" r:id="rId25"/>
    <p:sldId id="268" r:id="rId26"/>
    <p:sldId id="269" r:id="rId27"/>
    <p:sldId id="270" r:id="rId28"/>
    <p:sldId id="271" r:id="rId29"/>
    <p:sldId id="267" r:id="rId30"/>
    <p:sldId id="286" r:id="rId31"/>
    <p:sldId id="279" r:id="rId32"/>
    <p:sldId id="275" r:id="rId33"/>
    <p:sldId id="277" r:id="rId34"/>
    <p:sldId id="278" r:id="rId35"/>
    <p:sldId id="316" r:id="rId36"/>
    <p:sldId id="317" r:id="rId37"/>
    <p:sldId id="318" r:id="rId38"/>
    <p:sldId id="329" r:id="rId39"/>
    <p:sldId id="330" r:id="rId40"/>
    <p:sldId id="297" r:id="rId41"/>
    <p:sldId id="321" r:id="rId42"/>
    <p:sldId id="331" r:id="rId43"/>
    <p:sldId id="334" r:id="rId44"/>
    <p:sldId id="335" r:id="rId45"/>
    <p:sldId id="308" r:id="rId46"/>
    <p:sldId id="336" r:id="rId47"/>
    <p:sldId id="288" r:id="rId48"/>
    <p:sldId id="306" r:id="rId49"/>
    <p:sldId id="276" r:id="rId50"/>
    <p:sldId id="327" r:id="rId51"/>
    <p:sldId id="301" r:id="rId52"/>
    <p:sldId id="302" r:id="rId53"/>
    <p:sldId id="266" r:id="rId54"/>
    <p:sldId id="319" r:id="rId55"/>
    <p:sldId id="339" r:id="rId56"/>
    <p:sldId id="340" r:id="rId57"/>
    <p:sldId id="332" r:id="rId58"/>
    <p:sldId id="333" r:id="rId5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1150C66-28A9-4D33-AC5C-5A07D7E03D2B}">
          <p14:sldIdLst>
            <p14:sldId id="338"/>
            <p14:sldId id="259"/>
            <p14:sldId id="341"/>
            <p14:sldId id="310"/>
            <p14:sldId id="303"/>
            <p14:sldId id="326"/>
            <p14:sldId id="337"/>
          </p14:sldIdLst>
        </p14:section>
        <p14:section name="Everyone can test" id="{F53D0C3F-48D4-4187-B1FD-5F29D7E46C4B}">
          <p14:sldIdLst>
            <p14:sldId id="299"/>
            <p14:sldId id="260"/>
            <p14:sldId id="315"/>
          </p14:sldIdLst>
        </p14:section>
        <p14:section name="Testing can be done under any circumstances" id="{7612D724-DA3C-49FC-BF5C-AF7595F481CC}">
          <p14:sldIdLst>
            <p14:sldId id="261"/>
            <p14:sldId id="304"/>
            <p14:sldId id="305"/>
          </p14:sldIdLst>
        </p14:section>
        <p14:section name="Testing cannot be done without specifications" id="{98540DA7-E506-40E9-B297-36C78CE41DDE}">
          <p14:sldIdLst>
            <p14:sldId id="295"/>
            <p14:sldId id="262"/>
            <p14:sldId id="328"/>
          </p14:sldIdLst>
        </p14:section>
        <p14:section name="Manual vs Automated testing" id="{FE289376-4E28-4603-BAA3-B41DF9B190E5}">
          <p14:sldIdLst>
            <p14:sldId id="282"/>
            <p14:sldId id="284"/>
            <p14:sldId id="283"/>
          </p14:sldIdLst>
        </p14:section>
        <p14:section name="Automated testing" id="{3BEC4747-0A9C-4F38-A700-6E60BDBC4246}">
          <p14:sldIdLst>
            <p14:sldId id="264"/>
            <p14:sldId id="289"/>
            <p14:sldId id="312"/>
          </p14:sldIdLst>
        </p14:section>
        <p14:section name="Automation pyramid" id="{22DB1739-3F14-4953-8B70-2DB2C3617192}">
          <p14:sldIdLst>
            <p14:sldId id="324"/>
            <p14:sldId id="325"/>
          </p14:sldIdLst>
        </p14:section>
        <p14:section name="Testing is Quality Assurance" id="{AA4F6DF3-2A18-4F5A-AE98-AEF5305E9659}">
          <p14:sldIdLst>
            <p14:sldId id="268"/>
          </p14:sldIdLst>
        </p14:section>
        <p14:section name="Testers have to find bugs" id="{05B82B2B-20C9-4F5B-B163-EA27BE8810D0}">
          <p14:sldIdLst>
            <p14:sldId id="269"/>
            <p14:sldId id="270"/>
          </p14:sldIdLst>
        </p14:section>
        <p14:section name="Testers break software" id="{15C14B22-831F-42B5-8A3F-DDD1C9EB97B2}">
          <p14:sldIdLst>
            <p14:sldId id="271"/>
          </p14:sldIdLst>
        </p14:section>
        <p14:section name="Testers with 5 years experience are senior" id="{A1D6FF7F-916F-4058-B726-4242E77F9B2B}">
          <p14:sldIdLst>
            <p14:sldId id="267"/>
            <p14:sldId id="286"/>
          </p14:sldIdLst>
        </p14:section>
        <p14:section name="Don;t have enough time" id="{EB557A3B-9582-4818-99B2-55C2F416EBC1}">
          <p14:sldIdLst>
            <p14:sldId id="279"/>
          </p14:sldIdLst>
        </p14:section>
        <p14:section name="Bearers of bad news" id="{7DDEE65E-B7B2-4F14-9289-6A7FBB203D14}">
          <p14:sldIdLst>
            <p14:sldId id="275"/>
          </p14:sldIdLst>
        </p14:section>
        <p14:section name="Test at the end of sprint" id="{05D94E0B-1FA6-4B8A-A416-438E800D4A4F}">
          <p14:sldIdLst>
            <p14:sldId id="277"/>
          </p14:sldIdLst>
        </p14:section>
        <p14:section name="Testing is what testers do" id="{C6BAB4B6-5593-4D57-B200-5DF4F1E97D78}">
          <p14:sldIdLst>
            <p14:sldId id="278"/>
          </p14:sldIdLst>
        </p14:section>
        <p14:section name="Testing is not a structured activity" id="{1FBCAE0D-4BA2-4D14-A3F0-DA5190C2F346}">
          <p14:sldIdLst>
            <p14:sldId id="316"/>
            <p14:sldId id="317"/>
            <p14:sldId id="318"/>
            <p14:sldId id="329"/>
            <p14:sldId id="330"/>
          </p14:sldIdLst>
        </p14:section>
        <p14:section name="Smart good tester" id="{AE9A98DD-34A5-42F4-8537-267CDC374C9C}">
          <p14:sldIdLst>
            <p14:sldId id="297"/>
          </p14:sldIdLst>
        </p14:section>
        <p14:section name="Learning testing" id="{779AE613-4E7A-41D8-8E6D-5B8004CDDAD2}">
          <p14:sldIdLst>
            <p14:sldId id="321"/>
            <p14:sldId id="331"/>
            <p14:sldId id="334"/>
            <p14:sldId id="335"/>
          </p14:sldIdLst>
        </p14:section>
        <p14:section name="Testing is a analythical activity" id="{28B4DE30-6661-4358-B2AA-FE573FC0B277}">
          <p14:sldIdLst>
            <p14:sldId id="308"/>
            <p14:sldId id="336"/>
          </p14:sldIdLst>
        </p14:section>
        <p14:section name="What is testing" id="{799D65BC-5F18-4B86-8E0C-328983C51A07}">
          <p14:sldIdLst>
            <p14:sldId id="288"/>
            <p14:sldId id="306"/>
            <p14:sldId id="276"/>
            <p14:sldId id="327"/>
          </p14:sldIdLst>
        </p14:section>
        <p14:section name="Testers are unsuccessful developers" id="{5C483AE9-D2CF-4C2D-B8FA-DEE76E0A3B30}">
          <p14:sldIdLst>
            <p14:sldId id="301"/>
            <p14:sldId id="302"/>
            <p14:sldId id="266"/>
            <p14:sldId id="319"/>
          </p14:sldIdLst>
        </p14:section>
        <p14:section name="Untitled Section" id="{6867F4CA-24E4-4CD6-BBFD-FE461F4FBE63}">
          <p14:sldIdLst>
            <p14:sldId id="339"/>
            <p14:sldId id="340"/>
          </p14:sldIdLst>
        </p14:section>
        <p14:section name="no time" id="{87123E11-628B-4FB2-ACB0-ABE4DB76FB5D}">
          <p14:sldIdLst>
            <p14:sldId id="332"/>
            <p14:sldId id="33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519"/>
    <a:srgbClr val="7B7B7B"/>
    <a:srgbClr val="FFD098"/>
    <a:srgbClr val="F1F6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09" autoAdjust="0"/>
    <p:restoredTop sz="66127" autoAdjust="0"/>
  </p:normalViewPr>
  <p:slideViewPr>
    <p:cSldViewPr snapToGrid="0">
      <p:cViewPr varScale="1">
        <p:scale>
          <a:sx n="59" d="100"/>
          <a:sy n="59" d="100"/>
        </p:scale>
        <p:origin x="924" y="42"/>
      </p:cViewPr>
      <p:guideLst/>
    </p:cSldViewPr>
  </p:slideViewPr>
  <p:notesTextViewPr>
    <p:cViewPr>
      <p:scale>
        <a:sx n="1" d="1"/>
        <a:sy n="1" d="1"/>
      </p:scale>
      <p:origin x="0" y="0"/>
    </p:cViewPr>
  </p:notesTextViewPr>
  <p:notesViewPr>
    <p:cSldViewPr snapToGrid="0">
      <p:cViewPr varScale="1">
        <p:scale>
          <a:sx n="69" d="100"/>
          <a:sy n="69" d="100"/>
        </p:scale>
        <p:origin x="3270"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2"/>
            <a:ext cx="3077739" cy="471054"/>
          </a:xfrm>
          <a:prstGeom prst="rect">
            <a:avLst/>
          </a:prstGeom>
        </p:spPr>
        <p:txBody>
          <a:bodyPr vert="horz" lIns="94229" tIns="47114" rIns="94229" bIns="47114" rtlCol="0"/>
          <a:lstStyle>
            <a:lvl1pPr algn="r">
              <a:defRPr sz="1200"/>
            </a:lvl1pPr>
          </a:lstStyle>
          <a:p>
            <a:fld id="{B50FB6E0-3347-49A4-90D9-C26653397D44}" type="datetimeFigureOut">
              <a:rPr lang="en-US" smtClean="0"/>
              <a:t>4/21/2018</a:t>
            </a:fld>
            <a:endParaRPr lang="en-US"/>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1937468C-CCC8-4544-8A91-256117864AAF}" type="slidenum">
              <a:rPr lang="en-US" smtClean="0"/>
              <a:t>‹#›</a:t>
            </a:fld>
            <a:endParaRPr lang="en-US"/>
          </a:p>
        </p:txBody>
      </p:sp>
    </p:spTree>
    <p:extLst>
      <p:ext uri="{BB962C8B-B14F-4D97-AF65-F5344CB8AC3E}">
        <p14:creationId xmlns:p14="http://schemas.microsoft.com/office/powerpoint/2010/main" val="2801956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2"/>
            <a:ext cx="3077739" cy="471054"/>
          </a:xfrm>
          <a:prstGeom prst="rect">
            <a:avLst/>
          </a:prstGeom>
        </p:spPr>
        <p:txBody>
          <a:bodyPr vert="horz" lIns="94229" tIns="47114" rIns="94229" bIns="47114" rtlCol="0"/>
          <a:lstStyle>
            <a:lvl1pPr algn="r">
              <a:defRPr sz="1200"/>
            </a:lvl1pPr>
          </a:lstStyle>
          <a:p>
            <a:fld id="{15FAED15-B8F6-4943-ADE7-5634D07F096E}" type="datetimeFigureOut">
              <a:rPr lang="en-US" smtClean="0"/>
              <a:t>4/21/2018</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9" tIns="47114" rIns="94229" bIns="47114"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ED875DC1-82B2-43FA-815D-510BC821EB27}" type="slidenum">
              <a:rPr lang="en-US" smtClean="0"/>
              <a:t>‹#›</a:t>
            </a:fld>
            <a:endParaRPr lang="en-US"/>
          </a:p>
        </p:txBody>
      </p:sp>
    </p:spTree>
    <p:extLst>
      <p:ext uri="{BB962C8B-B14F-4D97-AF65-F5344CB8AC3E}">
        <p14:creationId xmlns:p14="http://schemas.microsoft.com/office/powerpoint/2010/main" val="1384464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testingchallenges.thetestingmap.org/"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name</a:t>
            </a:r>
            <a:r>
              <a:rPr lang="en-US" baseline="0" dirty="0" smtClean="0"/>
              <a:t> is </a:t>
            </a:r>
            <a:r>
              <a:rPr lang="en-US" baseline="0" dirty="0" err="1" smtClean="0"/>
              <a:t>Claudiu</a:t>
            </a:r>
            <a:r>
              <a:rPr lang="en-US" baseline="0" dirty="0" smtClean="0"/>
              <a:t> </a:t>
            </a:r>
            <a:r>
              <a:rPr lang="en-US" baseline="0" dirty="0" err="1" smtClean="0"/>
              <a:t>Draghia</a:t>
            </a:r>
            <a:r>
              <a:rPr lang="en-US" baseline="0" dirty="0" smtClean="0"/>
              <a:t>.. I am from…</a:t>
            </a:r>
            <a:endParaRPr lang="en-US" dirty="0" smtClean="0"/>
          </a:p>
          <a:p>
            <a:r>
              <a:rPr lang="en-US" dirty="0" smtClean="0"/>
              <a:t>But you can also find me on linked in, </a:t>
            </a:r>
            <a:r>
              <a:rPr lang="en-US" dirty="0" err="1" smtClean="0"/>
              <a:t>facebook</a:t>
            </a:r>
            <a:r>
              <a:rPr lang="en-US" dirty="0" smtClean="0"/>
              <a:t> and soon on </a:t>
            </a:r>
            <a:r>
              <a:rPr lang="en-US" dirty="0" err="1" smtClean="0"/>
              <a:t>udemy</a:t>
            </a:r>
            <a:r>
              <a:rPr lang="en-US" dirty="0" smtClean="0"/>
              <a:t>, I am now working on a class for how to solve the testing challenges. </a:t>
            </a:r>
          </a:p>
          <a:p>
            <a:endParaRPr lang="en-US" dirty="0" smtClean="0"/>
          </a:p>
          <a:p>
            <a:r>
              <a:rPr lang="en-US" dirty="0" smtClean="0"/>
              <a:t>Now tha</a:t>
            </a:r>
            <a:r>
              <a:rPr lang="en-US" baseline="0" dirty="0" smtClean="0"/>
              <a:t>t you know some things about me… I need to know something about you: how many of you are testers? Developers, BSs, SM or PJM?</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a:t>
            </a:fld>
            <a:endParaRPr lang="en-US"/>
          </a:p>
        </p:txBody>
      </p:sp>
    </p:spTree>
    <p:extLst>
      <p:ext uri="{BB962C8B-B14F-4D97-AF65-F5344CB8AC3E}">
        <p14:creationId xmlns:p14="http://schemas.microsoft.com/office/powerpoint/2010/main" val="2534297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view or opinion that is incorrect because based on faulty thinking or understanding.</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3</a:t>
            </a:fld>
            <a:endParaRPr lang="en-US"/>
          </a:p>
        </p:txBody>
      </p:sp>
    </p:spTree>
    <p:extLst>
      <p:ext uri="{BB962C8B-B14F-4D97-AF65-F5344CB8AC3E}">
        <p14:creationId xmlns:p14="http://schemas.microsoft.com/office/powerpoint/2010/main" val="3951687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this talk?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Because I fight misconceptions about software testing .</a:t>
            </a:r>
            <a:r>
              <a:rPr lang="en-US" baseline="0" dirty="0" smtClean="0"/>
              <a:t> Because I like the truth and I really love this craft.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have tried to created ways of dealing with some misconceptions about software testing. Ways</a:t>
            </a:r>
            <a:r>
              <a:rPr lang="en-US" baseline="0" dirty="0" smtClean="0"/>
              <a:t> that I will share with you during this presentation. </a:t>
            </a:r>
          </a:p>
          <a:p>
            <a:endParaRPr lang="en-US" dirty="0" smtClean="0"/>
          </a:p>
          <a:p>
            <a:r>
              <a:rPr lang="en-US" dirty="0" smtClean="0"/>
              <a:t>But why do misconceptions happened?</a:t>
            </a:r>
          </a:p>
          <a:p>
            <a:r>
              <a:rPr lang="en-US" b="1" dirty="0" smtClean="0"/>
              <a:t>CLICK</a:t>
            </a:r>
            <a:r>
              <a:rPr lang="en-US" dirty="0" smtClean="0"/>
              <a:t> because there is no magic book of software testing. There isn’t a book that would give you everything you need to know about testing or</a:t>
            </a:r>
            <a:r>
              <a:rPr lang="en-US" baseline="0" dirty="0" smtClean="0"/>
              <a:t> how to test regardless of your context. As testers we have not even agreed on how many testing technique or approaches there are. </a:t>
            </a:r>
            <a:r>
              <a:rPr lang="en-US" dirty="0" smtClean="0"/>
              <a:t> The testing world is divided on certain topics because of different views of testing and</a:t>
            </a:r>
            <a:r>
              <a:rPr lang="en-US" baseline="0" dirty="0" smtClean="0"/>
              <a:t> sometimes because of  financial interests.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And because there isn’t such a book we </a:t>
            </a:r>
            <a:r>
              <a:rPr lang="en-US" b="1" dirty="0" smtClean="0"/>
              <a:t>CLICK </a:t>
            </a:r>
            <a:r>
              <a:rPr lang="en-US" b="0" dirty="0" smtClean="0"/>
              <a:t>We see things differently and  fail to understand different perspectives</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And we live in bubbles within</a:t>
            </a:r>
            <a:r>
              <a:rPr lang="en-US" b="0" baseline="0" dirty="0" smtClean="0"/>
              <a:t> our projects, companies. We do not seek feedback form pears, read or have blogs, join a testing community or attend gatherings.</a:t>
            </a:r>
            <a:r>
              <a:rPr lang="en-US" b="0" dirty="0" smtClean="0"/>
              <a:t> </a:t>
            </a:r>
          </a:p>
          <a:p>
            <a:endParaRPr lang="en-US"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4</a:t>
            </a:fld>
            <a:endParaRPr lang="en-US"/>
          </a:p>
        </p:txBody>
      </p:sp>
    </p:spTree>
    <p:extLst>
      <p:ext uri="{BB962C8B-B14F-4D97-AF65-F5344CB8AC3E}">
        <p14:creationId xmlns:p14="http://schemas.microsoft.com/office/powerpoint/2010/main" val="676399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 about misconceptions might leave you with a negative flavor.  If this is the case you should turn that negativity into a opportunity to debate, change, learn and understand. If you do not agree with something that I will say,</a:t>
            </a:r>
            <a:r>
              <a:rPr lang="en-US" baseline="0" dirty="0" smtClean="0"/>
              <a:t> I really want you to come to me after the talk so that we can discuss further. I believe the best way to learn is from each other. </a:t>
            </a:r>
            <a:endParaRPr lang="en-US"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5</a:t>
            </a:fld>
            <a:endParaRPr lang="en-US"/>
          </a:p>
        </p:txBody>
      </p:sp>
    </p:spTree>
    <p:extLst>
      <p:ext uri="{BB962C8B-B14F-4D97-AF65-F5344CB8AC3E}">
        <p14:creationId xmlns:p14="http://schemas.microsoft.com/office/powerpoint/2010/main" val="3051621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33 +1 statements</a:t>
            </a:r>
          </a:p>
          <a:p>
            <a:r>
              <a:rPr lang="en-US" dirty="0" smtClean="0"/>
              <a:t>About performance and security testing</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6</a:t>
            </a:fld>
            <a:endParaRPr lang="en-US"/>
          </a:p>
        </p:txBody>
      </p:sp>
    </p:spTree>
    <p:extLst>
      <p:ext uri="{BB962C8B-B14F-4D97-AF65-F5344CB8AC3E}">
        <p14:creationId xmlns:p14="http://schemas.microsoft.com/office/powerpoint/2010/main" val="3163094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7</a:t>
            </a:fld>
            <a:endParaRPr lang="en-US"/>
          </a:p>
        </p:txBody>
      </p:sp>
    </p:spTree>
    <p:extLst>
      <p:ext uri="{BB962C8B-B14F-4D97-AF65-F5344CB8AC3E}">
        <p14:creationId xmlns:p14="http://schemas.microsoft.com/office/powerpoint/2010/main" val="999143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can test. Saying that everyone can test is like saying everyone can drive. Remember this next time in traffic.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8</a:t>
            </a:fld>
            <a:endParaRPr lang="en-US"/>
          </a:p>
        </p:txBody>
      </p:sp>
    </p:spTree>
    <p:extLst>
      <p:ext uri="{BB962C8B-B14F-4D97-AF65-F5344CB8AC3E}">
        <p14:creationId xmlns:p14="http://schemas.microsoft.com/office/powerpoint/2010/main" val="3889694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a:t>
            </a:r>
            <a:r>
              <a:rPr lang="en-US" dirty="0"/>
              <a:t>I tried to answer a question what should a tester know: and I came up with this, the testing map. There are a lot of things a tester should know. </a:t>
            </a:r>
            <a:endParaRPr lang="en-US" dirty="0" smtClean="0"/>
          </a:p>
          <a:p>
            <a:r>
              <a:rPr lang="en-US" dirty="0" smtClean="0"/>
              <a:t>Every time I entered a argument about what a tester should know I pulled out the map. I always had</a:t>
            </a:r>
            <a:r>
              <a:rPr lang="en-US" baseline="0" dirty="0" smtClean="0"/>
              <a:t> it at the office, printed on a A3 paper. </a:t>
            </a:r>
          </a:p>
          <a:p>
            <a:endParaRPr lang="en-US" baseline="0"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9</a:t>
            </a:fld>
            <a:endParaRPr lang="en-US"/>
          </a:p>
        </p:txBody>
      </p:sp>
    </p:spTree>
    <p:extLst>
      <p:ext uri="{BB962C8B-B14F-4D97-AF65-F5344CB8AC3E}">
        <p14:creationId xmlns:p14="http://schemas.microsoft.com/office/powerpoint/2010/main" val="1611567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does this happen? You don’t hear people say as often everyone</a:t>
            </a:r>
            <a:r>
              <a:rPr lang="en-US" baseline="0" dirty="0" smtClean="0"/>
              <a:t> can be a developer?</a:t>
            </a:r>
          </a:p>
          <a:p>
            <a:r>
              <a:rPr lang="en-US" baseline="0" dirty="0" smtClean="0"/>
              <a:t>One other aspect. Why do you think people in IT have this impression that everyone can test?</a:t>
            </a:r>
          </a:p>
          <a:p>
            <a:r>
              <a:rPr lang="en-US" baseline="0" dirty="0" smtClean="0"/>
              <a:t>Could it be because testes are unable to properly explain what they are doing? Could it be that testers do not manage to create a clear picture about what testing is within the company?</a:t>
            </a:r>
          </a:p>
          <a:p>
            <a:r>
              <a:rPr lang="en-US" baseline="0" smtClean="0"/>
              <a:t>Could it be that testers do not highlight the value of their work?</a:t>
            </a:r>
            <a:endParaRPr lang="en-US" smtClean="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10</a:t>
            </a:fld>
            <a:endParaRPr lang="en-US"/>
          </a:p>
        </p:txBody>
      </p:sp>
    </p:spTree>
    <p:extLst>
      <p:ext uri="{BB962C8B-B14F-4D97-AF65-F5344CB8AC3E}">
        <p14:creationId xmlns:p14="http://schemas.microsoft.com/office/powerpoint/2010/main" val="184733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Testing can be done under any circumstances. It is true but the results won’t be the best. You need to remember that for testing to take place you need to have testability. </a:t>
            </a:r>
            <a:r>
              <a:rPr lang="en-US" dirty="0" smtClean="0"/>
              <a:t>If there is no testability there is no testing. </a:t>
            </a:r>
            <a:endParaRPr lang="en-US" dirty="0"/>
          </a:p>
          <a:p>
            <a:pPr defTabSz="942289">
              <a:defRPr/>
            </a:pPr>
            <a:r>
              <a:rPr lang="en-US" dirty="0" smtClean="0"/>
              <a:t>What </a:t>
            </a:r>
            <a:r>
              <a:rPr lang="en-US" dirty="0"/>
              <a:t>does testability mean? Let me introduce you to a friend of mine: </a:t>
            </a:r>
          </a:p>
          <a:p>
            <a:pPr defTabSz="942289">
              <a:defRPr/>
            </a:pP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11</a:t>
            </a:fld>
            <a:endParaRPr lang="en-US"/>
          </a:p>
        </p:txBody>
      </p:sp>
    </p:spTree>
    <p:extLst>
      <p:ext uri="{BB962C8B-B14F-4D97-AF65-F5344CB8AC3E}">
        <p14:creationId xmlns:p14="http://schemas.microsoft.com/office/powerpoint/2010/main" val="1072392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His</a:t>
            </a:r>
            <a:r>
              <a:rPr lang="en-US" baseline="0" dirty="0" smtClean="0"/>
              <a:t> name is CHAOS UI, he is a testability bug. </a:t>
            </a:r>
          </a:p>
          <a:p>
            <a:pPr defTabSz="942289">
              <a:defRPr/>
            </a:pPr>
            <a:r>
              <a:rPr lang="en-US" baseline="0" dirty="0" smtClean="0"/>
              <a:t>His name is a acronym for what the main components of testability:</a:t>
            </a:r>
          </a:p>
          <a:p>
            <a:pPr defTabSz="942289">
              <a:defRPr/>
            </a:pPr>
            <a:r>
              <a:rPr lang="en-US" baseline="0" dirty="0" smtClean="0"/>
              <a:t>He appears when you can not properly test. He almost always appears IN PRODUCTION. </a:t>
            </a:r>
          </a:p>
          <a:p>
            <a:pPr defTabSz="942289">
              <a:defRPr/>
            </a:pPr>
            <a:r>
              <a:rPr lang="en-US" baseline="0" dirty="0" smtClean="0"/>
              <a:t>If want to see how other bugs look like go to bugs.brainforforit.com and there you will find chaos and 3 more bugs: the security, performance and the feature bugs. </a:t>
            </a:r>
            <a:endParaRPr lang="en-US" dirty="0"/>
          </a:p>
          <a:p>
            <a:pPr defTabSz="942289">
              <a:defRPr/>
            </a:pP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12</a:t>
            </a:fld>
            <a:endParaRPr lang="en-US"/>
          </a:p>
        </p:txBody>
      </p:sp>
    </p:spTree>
    <p:extLst>
      <p:ext uri="{BB962C8B-B14F-4D97-AF65-F5344CB8AC3E}">
        <p14:creationId xmlns:p14="http://schemas.microsoft.com/office/powerpoint/2010/main" val="2506973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Before we move on to the next misconception a few words about testability. </a:t>
            </a:r>
          </a:p>
          <a:p>
            <a:r>
              <a:rPr lang="en-US" dirty="0" smtClean="0"/>
              <a:t>Testability is a team’s approach </a:t>
            </a:r>
          </a:p>
          <a:p>
            <a:r>
              <a:rPr lang="en-US" dirty="0" smtClean="0"/>
              <a:t>It should not be a accident but a conscious decision</a:t>
            </a:r>
          </a:p>
          <a:p>
            <a:r>
              <a:rPr lang="en-US" dirty="0" smtClean="0"/>
              <a:t>Testability is the root cause of many production bugs and a lot of time is spent reproducing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What do you think is the worst bug? A production bug? Well I believe that the worst bug is a production but that you cannot reproduce. </a:t>
            </a:r>
          </a:p>
          <a:p>
            <a:endParaRPr lang="en-US" dirty="0" smtClean="0"/>
          </a:p>
          <a:p>
            <a:pPr defTabSz="942289">
              <a:defRPr/>
            </a:pPr>
            <a:endParaRPr lang="en-US" dirty="0"/>
          </a:p>
          <a:p>
            <a:pPr defTabSz="942289">
              <a:defRPr/>
            </a:pP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13</a:t>
            </a:fld>
            <a:endParaRPr lang="en-US"/>
          </a:p>
        </p:txBody>
      </p:sp>
    </p:spTree>
    <p:extLst>
      <p:ext uri="{BB962C8B-B14F-4D97-AF65-F5344CB8AC3E}">
        <p14:creationId xmlns:p14="http://schemas.microsoft.com/office/powerpoint/2010/main" val="4044558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believe formal specification are not that important, what it is important is for you to know what problem the software must solve…</a:t>
            </a:r>
          </a:p>
          <a:p>
            <a:r>
              <a:rPr lang="en-US" dirty="0" smtClean="0"/>
              <a:t>The outcome of not testing with formal specification is determined</a:t>
            </a:r>
          </a:p>
          <a:p>
            <a:r>
              <a:rPr lang="en-US" dirty="0" smtClean="0"/>
              <a:t>Nature of the product</a:t>
            </a:r>
          </a:p>
          <a:p>
            <a:r>
              <a:rPr lang="en-US" dirty="0" smtClean="0"/>
              <a:t>Tester’s  knowledge of the domain </a:t>
            </a:r>
          </a:p>
          <a:p>
            <a:r>
              <a:rPr lang="en-US" dirty="0" smtClean="0"/>
              <a:t>The skills and professionalism of the tester</a:t>
            </a:r>
          </a:p>
          <a:p>
            <a:r>
              <a:rPr lang="en-US" dirty="0" smtClean="0"/>
              <a:t>The availability of required resources</a:t>
            </a:r>
          </a:p>
          <a:p>
            <a:r>
              <a:rPr lang="en-US" dirty="0" smtClean="0"/>
              <a:t>By the approach you take: exploratory </a:t>
            </a:r>
            <a:r>
              <a:rPr lang="en-US" dirty="0" err="1" smtClean="0"/>
              <a:t>testin</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14</a:t>
            </a:fld>
            <a:endParaRPr lang="en-US"/>
          </a:p>
        </p:txBody>
      </p:sp>
    </p:spTree>
    <p:extLst>
      <p:ext uri="{BB962C8B-B14F-4D97-AF65-F5344CB8AC3E}">
        <p14:creationId xmlns:p14="http://schemas.microsoft.com/office/powerpoint/2010/main" val="1776140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Understanding requirements means reading them. In order to understand something, it is never enough to read it. You need to understand it. For this there are techniques that you can use. Techniques like: Critical Thinking Questions, Sashimi, Simulate and Model, Cubin, Drawing Diagrams and Flow….</a:t>
            </a:r>
          </a:p>
          <a:p>
            <a:r>
              <a:rPr lang="en-US" dirty="0" smtClean="0"/>
              <a:t>This is a </a:t>
            </a:r>
            <a:r>
              <a:rPr lang="en-US" dirty="0" err="1" smtClean="0"/>
              <a:t>skechnote</a:t>
            </a:r>
            <a:r>
              <a:rPr lang="en-US" dirty="0" smtClean="0"/>
              <a:t> that I build in odder to clarify for myself how</a:t>
            </a:r>
            <a:r>
              <a:rPr lang="en-US" baseline="0" dirty="0" smtClean="0"/>
              <a:t> to review and understand requirements. </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15</a:t>
            </a:fld>
            <a:endParaRPr lang="en-US"/>
          </a:p>
        </p:txBody>
      </p:sp>
    </p:spTree>
    <p:extLst>
      <p:ext uri="{BB962C8B-B14F-4D97-AF65-F5344CB8AC3E}">
        <p14:creationId xmlns:p14="http://schemas.microsoft.com/office/powerpoint/2010/main" val="2990214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16</a:t>
            </a:fld>
            <a:endParaRPr lang="en-US"/>
          </a:p>
        </p:txBody>
      </p:sp>
    </p:spTree>
    <p:extLst>
      <p:ext uri="{BB962C8B-B14F-4D97-AF65-F5344CB8AC3E}">
        <p14:creationId xmlns:p14="http://schemas.microsoft.com/office/powerpoint/2010/main" val="1871404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All testing is manual. You do not hear programmers say manual programing!!! </a:t>
            </a:r>
          </a:p>
          <a:p>
            <a:pPr defTabSz="942289">
              <a:defRPr/>
            </a:pPr>
            <a:r>
              <a:rPr lang="en-US" dirty="0"/>
              <a:t>It is done with the hands in the same way writing programs is done with the hands. </a:t>
            </a:r>
          </a:p>
          <a:p>
            <a:pPr defTabSz="942289">
              <a:defRPr/>
            </a:pPr>
            <a:r>
              <a:rPr lang="en-US" dirty="0"/>
              <a:t>Manual is not the proper word that illustrates all the brainstorming and thinking </a:t>
            </a:r>
            <a:r>
              <a:rPr lang="en-US" dirty="0" smtClean="0"/>
              <a:t>activities</a:t>
            </a:r>
            <a:r>
              <a:rPr lang="en-US" baseline="0" dirty="0" smtClean="0"/>
              <a:t> that roper software testing requires. </a:t>
            </a:r>
            <a:endParaRPr lang="en-US" dirty="0"/>
          </a:p>
          <a:p>
            <a:pPr marL="0" marR="0" indent="0" algn="l" defTabSz="942289" rtl="0" eaLnBrk="1" fontAlgn="auto" latinLnBrk="0" hangingPunct="1">
              <a:lnSpc>
                <a:spcPct val="100000"/>
              </a:lnSpc>
              <a:spcBef>
                <a:spcPts val="0"/>
              </a:spcBef>
              <a:spcAft>
                <a:spcPts val="0"/>
              </a:spcAft>
              <a:buClrTx/>
              <a:buSzTx/>
              <a:buFontTx/>
              <a:buNone/>
              <a:tabLst/>
              <a:defRPr/>
            </a:pPr>
            <a:r>
              <a:rPr lang="en-US" dirty="0" smtClean="0"/>
              <a:t>Manual </a:t>
            </a:r>
            <a:r>
              <a:rPr lang="en-US" dirty="0"/>
              <a:t>has a “not so smart” appeal to it. </a:t>
            </a:r>
            <a:r>
              <a:rPr lang="en-US" dirty="0" smtClean="0"/>
              <a:t>As Michael Bolton puts it: “we help to cheapen and demean the craft” by using the manual next to testing </a:t>
            </a:r>
          </a:p>
          <a:p>
            <a:pPr defTabSz="942289">
              <a:defRPr/>
            </a:pP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17</a:t>
            </a:fld>
            <a:endParaRPr lang="en-US"/>
          </a:p>
        </p:txBody>
      </p:sp>
    </p:spTree>
    <p:extLst>
      <p:ext uri="{BB962C8B-B14F-4D97-AF65-F5344CB8AC3E}">
        <p14:creationId xmlns:p14="http://schemas.microsoft.com/office/powerpoint/2010/main" val="3885423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Since we talk about misconceptions most people believe that </a:t>
            </a:r>
            <a:r>
              <a:rPr lang="en-US" dirty="0" smtClean="0"/>
              <a:t>automated testing is </a:t>
            </a:r>
            <a:r>
              <a:rPr lang="en-US" dirty="0"/>
              <a:t>like a robotic arm</a:t>
            </a:r>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18</a:t>
            </a:fld>
            <a:endParaRPr lang="en-US"/>
          </a:p>
        </p:txBody>
      </p:sp>
    </p:spTree>
    <p:extLst>
      <p:ext uri="{BB962C8B-B14F-4D97-AF65-F5344CB8AC3E}">
        <p14:creationId xmlns:p14="http://schemas.microsoft.com/office/powerpoint/2010/main" val="28401616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in fact, more often,</a:t>
            </a:r>
            <a:r>
              <a:rPr lang="en-US" baseline="0" dirty="0" smtClean="0"/>
              <a:t> is just a grabbing tool</a:t>
            </a:r>
          </a:p>
          <a:p>
            <a:r>
              <a:rPr lang="en-US" baseline="0" dirty="0" smtClean="0"/>
              <a:t>Let’s move to the next misconception so that I can clarify this further:</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19</a:t>
            </a:fld>
            <a:endParaRPr lang="en-US"/>
          </a:p>
        </p:txBody>
      </p:sp>
    </p:spTree>
    <p:extLst>
      <p:ext uri="{BB962C8B-B14F-4D97-AF65-F5344CB8AC3E}">
        <p14:creationId xmlns:p14="http://schemas.microsoft.com/office/powerpoint/2010/main" val="3379931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First of all is called test automation. </a:t>
            </a:r>
          </a:p>
          <a:p>
            <a:pPr defTabSz="942289">
              <a:defRPr/>
            </a:pPr>
            <a:r>
              <a:rPr lang="en-US" dirty="0"/>
              <a:t>You </a:t>
            </a:r>
            <a:r>
              <a:rPr lang="en-US" dirty="0" smtClean="0"/>
              <a:t>do a test, then might decide to automate it, you</a:t>
            </a:r>
            <a:r>
              <a:rPr lang="en-US" baseline="0" dirty="0" smtClean="0"/>
              <a:t> use a toll where you specify what checks to be done (no other check will be done), then you debug it in case of failure  and at some point in time you update or remove it. </a:t>
            </a:r>
            <a:endParaRPr lang="en-US" dirty="0" smtClean="0"/>
          </a:p>
          <a:p>
            <a:pPr defTabSz="942289">
              <a:defRPr/>
            </a:pPr>
            <a:r>
              <a:rPr lang="en-US" dirty="0" smtClean="0"/>
              <a:t>So it is not even test automation . </a:t>
            </a:r>
            <a:r>
              <a:rPr lang="en-US" dirty="0"/>
              <a:t>It is check automation. You instruct a program to check for certain things. The program will never say: </a:t>
            </a:r>
            <a:r>
              <a:rPr lang="en-US" i="1" dirty="0"/>
              <a:t>this is odd… I’ll check this also</a:t>
            </a:r>
            <a:r>
              <a:rPr lang="en-US" dirty="0"/>
              <a:t>. It will do, and only do, the things you instruct it to do</a:t>
            </a:r>
            <a:r>
              <a:rPr lang="en-US" dirty="0" smtClean="0"/>
              <a:t>. (and you instruct it to</a:t>
            </a:r>
            <a:r>
              <a:rPr lang="en-US" baseline="0" dirty="0" smtClean="0"/>
              <a:t> do what you have “manually” done before)</a:t>
            </a: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20</a:t>
            </a:fld>
            <a:endParaRPr lang="en-US"/>
          </a:p>
        </p:txBody>
      </p:sp>
    </p:spTree>
    <p:extLst>
      <p:ext uri="{BB962C8B-B14F-4D97-AF65-F5344CB8AC3E}">
        <p14:creationId xmlns:p14="http://schemas.microsoft.com/office/powerpoint/2010/main" val="3729631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some testers test automation is what a scarecrow is for birds, </a:t>
            </a:r>
            <a:r>
              <a:rPr lang="en-US" baseline="0" dirty="0" smtClean="0"/>
              <a:t>… </a:t>
            </a:r>
          </a:p>
          <a:p>
            <a:r>
              <a:rPr lang="en-US" baseline="0" dirty="0" smtClean="0"/>
              <a:t>Automation has this appeal of being after our Job, but remember it is not automated testing, not test automation the proper description is check automation. </a:t>
            </a:r>
          </a:p>
          <a:p>
            <a:r>
              <a:rPr lang="en-US" baseline="0" dirty="0" smtClean="0"/>
              <a:t>Let me give you a proper reason to be scared of check automation </a:t>
            </a:r>
          </a:p>
          <a:p>
            <a:r>
              <a:rPr lang="en-US" baseline="0" dirty="0" smtClean="0"/>
              <a:t>Please have a look at this chart with the Cost of testing and number/importance of defects. There is a optimum amount of testing that you should do. Too little and you under test, to much and then you over test. </a:t>
            </a:r>
          </a:p>
          <a:p>
            <a:r>
              <a:rPr lang="en-US" baseline="0" dirty="0" smtClean="0"/>
              <a:t>If it is the case, you should be able to automate those checks the allow to optimize the testing done. If you cannot do this then you are one skill short. </a:t>
            </a:r>
          </a:p>
          <a:p>
            <a:r>
              <a:rPr lang="en-US" baseline="0" dirty="0" smtClean="0"/>
              <a:t>I have been working in It for almost 14 years. I have never heard of a tester being laid off because the testing team managed to automated check and he was not needed anymore.  What I have heard of was testers being laid off because they were unable to automated checks that would improve testing. </a:t>
            </a:r>
          </a:p>
          <a:p>
            <a:r>
              <a:rPr lang="en-US" baseline="0" dirty="0" smtClean="0"/>
              <a:t>Let me give you a example of real job automation. </a:t>
            </a:r>
          </a:p>
        </p:txBody>
      </p:sp>
      <p:sp>
        <p:nvSpPr>
          <p:cNvPr id="4" name="Slide Number Placeholder 3"/>
          <p:cNvSpPr>
            <a:spLocks noGrp="1"/>
          </p:cNvSpPr>
          <p:nvPr>
            <p:ph type="sldNum" sz="quarter" idx="10"/>
          </p:nvPr>
        </p:nvSpPr>
        <p:spPr/>
        <p:txBody>
          <a:bodyPr/>
          <a:lstStyle/>
          <a:p>
            <a:fld id="{ED875DC1-82B2-43FA-815D-510BC821EB27}" type="slidenum">
              <a:rPr lang="en-US" smtClean="0"/>
              <a:t>21</a:t>
            </a:fld>
            <a:endParaRPr lang="en-US"/>
          </a:p>
        </p:txBody>
      </p:sp>
    </p:spTree>
    <p:extLst>
      <p:ext uri="{BB962C8B-B14F-4D97-AF65-F5344CB8AC3E}">
        <p14:creationId xmlns:p14="http://schemas.microsoft.com/office/powerpoint/2010/main" val="1707680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Do you know what ATM stands for?</a:t>
            </a:r>
          </a:p>
          <a:p>
            <a:r>
              <a:rPr lang="en-US" baseline="0" dirty="0" smtClean="0"/>
              <a:t>Automated teller machine. Before they were invented, in order to get money from a bank a bank employee, a teller, would identify who you are and give you the amount requested. </a:t>
            </a:r>
          </a:p>
          <a:p>
            <a:r>
              <a:rPr lang="en-US" baseline="0" dirty="0" smtClean="0"/>
              <a:t>They appeared since the 70s and threatened to make human bank tellers extinct</a:t>
            </a:r>
          </a:p>
          <a:p>
            <a:r>
              <a:rPr lang="en-US" baseline="0" dirty="0" smtClean="0"/>
              <a:t>But if you look at the number of tellers. It has doubled. Since 2017</a:t>
            </a:r>
          </a:p>
          <a:p>
            <a:r>
              <a:rPr lang="en-US" baseline="0" dirty="0" smtClean="0"/>
              <a:t>Can you guess why? because ATMs made it cheaper to open new branches and once tellers were free from dispensing cash they could focus on customers, on loans and investments…</a:t>
            </a:r>
          </a:p>
          <a:p>
            <a:r>
              <a:rPr lang="en-US" baseline="0" dirty="0" smtClean="0"/>
              <a:t>Soon we will have hotel robots that deliver stuff to your room. Will this mean that there will be less stuff at the hotel?</a:t>
            </a:r>
          </a:p>
          <a:p>
            <a:r>
              <a:rPr lang="en-US" baseline="0" dirty="0" smtClean="0"/>
              <a:t>One conclusion in regards to automation: we can clearly see what jobs automation is after but we fail to anticipate what  other types of jobs should be created.</a:t>
            </a:r>
          </a:p>
          <a:p>
            <a:r>
              <a:rPr lang="en-US" baseline="0" dirty="0" smtClean="0"/>
              <a:t>Nowadays learning a to do a job or a craft once in your lifetime and then wait for retirement no longer works. </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22</a:t>
            </a:fld>
            <a:endParaRPr lang="en-US"/>
          </a:p>
        </p:txBody>
      </p:sp>
    </p:spTree>
    <p:extLst>
      <p:ext uri="{BB962C8B-B14F-4D97-AF65-F5344CB8AC3E}">
        <p14:creationId xmlns:p14="http://schemas.microsoft.com/office/powerpoint/2010/main" val="4036544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23</a:t>
            </a:fld>
            <a:endParaRPr lang="en-US"/>
          </a:p>
        </p:txBody>
      </p:sp>
    </p:spTree>
    <p:extLst>
      <p:ext uri="{BB962C8B-B14F-4D97-AF65-F5344CB8AC3E}">
        <p14:creationId xmlns:p14="http://schemas.microsoft.com/office/powerpoint/2010/main" val="2500168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24</a:t>
            </a:fld>
            <a:endParaRPr lang="en-US"/>
          </a:p>
        </p:txBody>
      </p:sp>
    </p:spTree>
    <p:extLst>
      <p:ext uri="{BB962C8B-B14F-4D97-AF65-F5344CB8AC3E}">
        <p14:creationId xmlns:p14="http://schemas.microsoft.com/office/powerpoint/2010/main" val="2010499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Let’s start with the truth: quality assurance is not testing. </a:t>
            </a:r>
            <a:endParaRPr lang="en-US" dirty="0" smtClean="0"/>
          </a:p>
          <a:p>
            <a:pPr defTabSz="942289">
              <a:defRPr/>
            </a:pPr>
            <a:r>
              <a:rPr lang="en-US" dirty="0" smtClean="0"/>
              <a:t>First let me introduce you to what a quality management system looks like.</a:t>
            </a:r>
          </a:p>
          <a:p>
            <a:pPr defTabSz="942289">
              <a:defRPr/>
            </a:pPr>
            <a:r>
              <a:rPr lang="en-US" dirty="0" smtClean="0"/>
              <a:t>………………….</a:t>
            </a:r>
          </a:p>
          <a:p>
            <a:pPr defTabSz="942289">
              <a:defRPr/>
            </a:pPr>
            <a:r>
              <a:rPr lang="en-US" dirty="0" smtClean="0"/>
              <a:t>Maintain and</a:t>
            </a:r>
            <a:r>
              <a:rPr lang="en-US" baseline="0" dirty="0" smtClean="0"/>
              <a:t> tuning this system is the job of the quality manager. If processes are too elaborate or not efficient it is the quality manager’s fault. </a:t>
            </a:r>
          </a:p>
          <a:p>
            <a:pPr defTabSz="942289">
              <a:defRPr/>
            </a:pPr>
            <a:r>
              <a:rPr lang="en-US" baseline="0" dirty="0" smtClean="0"/>
              <a:t>Also if these processes are not in accordance with company goals or vision, again it is the quality manager’s fault. </a:t>
            </a:r>
            <a:endParaRPr lang="en-US" dirty="0"/>
          </a:p>
          <a:p>
            <a:pPr defTabSz="942289">
              <a:defRPr/>
            </a:pPr>
            <a:r>
              <a:rPr lang="en-US" dirty="0"/>
              <a:t>Quality assurance is defining a way to ensure that the end product is of quality. </a:t>
            </a:r>
            <a:r>
              <a:rPr lang="en-US" u="none" dirty="0"/>
              <a:t>Quality does not just happen: it has to be stated and defined. A tester (quality assurance engineer as it is ofte</a:t>
            </a:r>
            <a:r>
              <a:rPr lang="en-US" dirty="0"/>
              <a:t>n </a:t>
            </a:r>
            <a:r>
              <a:rPr lang="en-US" dirty="0" smtClean="0"/>
              <a:t> wrongly called</a:t>
            </a:r>
            <a:r>
              <a:rPr lang="en-US" dirty="0"/>
              <a:t>) is not responsible for the code </a:t>
            </a:r>
            <a:r>
              <a:rPr lang="en-US" dirty="0" smtClean="0"/>
              <a:t>quality</a:t>
            </a:r>
            <a:r>
              <a:rPr lang="en-US" baseline="0" dirty="0" smtClean="0"/>
              <a:t> or </a:t>
            </a:r>
            <a:r>
              <a:rPr lang="en-US" dirty="0" smtClean="0"/>
              <a:t>for </a:t>
            </a:r>
            <a:r>
              <a:rPr lang="en-US" dirty="0"/>
              <a:t>other team members respecting or not the </a:t>
            </a:r>
            <a:r>
              <a:rPr lang="en-US" dirty="0" smtClean="0"/>
              <a:t>process</a:t>
            </a:r>
          </a:p>
          <a:p>
            <a:pPr defTabSz="942289">
              <a:defRPr/>
            </a:pPr>
            <a:r>
              <a:rPr lang="en-US" dirty="0" smtClean="0"/>
              <a:t>Testing is just one part of this quality management system.</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25</a:t>
            </a:fld>
            <a:endParaRPr lang="en-US"/>
          </a:p>
        </p:txBody>
      </p:sp>
    </p:spTree>
    <p:extLst>
      <p:ext uri="{BB962C8B-B14F-4D97-AF65-F5344CB8AC3E}">
        <p14:creationId xmlns:p14="http://schemas.microsoft.com/office/powerpoint/2010/main" val="2001515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Ending</a:t>
            </a:r>
            <a:r>
              <a:rPr lang="en-US" dirty="0"/>
              <a:t>. Bugs are just one type of information. Testers should deliver relevant information about the factors that stakeholders take into account. </a:t>
            </a:r>
            <a:endParaRPr lang="en-US" dirty="0" smtClean="0"/>
          </a:p>
          <a:p>
            <a:pPr defTabSz="942289">
              <a:defRPr/>
            </a:pPr>
            <a:r>
              <a:rPr lang="en-US" dirty="0" smtClean="0"/>
              <a:t>One of the important way to provide information about he current status or make predictions is to measure stuff. </a:t>
            </a: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26</a:t>
            </a:fld>
            <a:endParaRPr lang="en-US"/>
          </a:p>
        </p:txBody>
      </p:sp>
    </p:spTree>
    <p:extLst>
      <p:ext uri="{BB962C8B-B14F-4D97-AF65-F5344CB8AC3E}">
        <p14:creationId xmlns:p14="http://schemas.microsoft.com/office/powerpoint/2010/main" val="1540848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42289" rtl="0" eaLnBrk="1" fontAlgn="auto" latinLnBrk="0" hangingPunct="1">
              <a:lnSpc>
                <a:spcPct val="100000"/>
              </a:lnSpc>
              <a:spcBef>
                <a:spcPts val="0"/>
              </a:spcBef>
              <a:spcAft>
                <a:spcPts val="0"/>
              </a:spcAft>
              <a:buClrTx/>
              <a:buSzTx/>
              <a:buFontTx/>
              <a:buNone/>
              <a:tabLst/>
              <a:defRPr/>
            </a:pPr>
            <a:r>
              <a:rPr lang="en-US" sz="1200" dirty="0" smtClean="0"/>
              <a:t>But what to measure?</a:t>
            </a:r>
          </a:p>
          <a:p>
            <a:pPr defTabSz="942289">
              <a:defRPr/>
            </a:pPr>
            <a:r>
              <a:rPr lang="en-US" dirty="0" smtClean="0"/>
              <a:t>Some</a:t>
            </a:r>
            <a:r>
              <a:rPr lang="en-US" baseline="0" dirty="0" smtClean="0"/>
              <a:t> time  ago I created this </a:t>
            </a:r>
            <a:r>
              <a:rPr lang="en-US" baseline="0" dirty="0" err="1" smtClean="0"/>
              <a:t>skechnote</a:t>
            </a:r>
            <a:r>
              <a:rPr lang="en-US" baseline="0" dirty="0" smtClean="0"/>
              <a:t> with around 40 measure that you can use in software development.  You have to be really careful what you measure. </a:t>
            </a:r>
          </a:p>
          <a:p>
            <a:pPr defTabSz="942289">
              <a:defRPr/>
            </a:pPr>
            <a:r>
              <a:rPr lang="en-US" baseline="0" dirty="0" smtClean="0"/>
              <a:t>For instance: </a:t>
            </a:r>
            <a:r>
              <a:rPr lang="en-US" dirty="0" smtClean="0"/>
              <a:t>Counting </a:t>
            </a:r>
            <a:r>
              <a:rPr lang="en-US" dirty="0"/>
              <a:t>test cases/execution is a good thing</a:t>
            </a:r>
            <a:r>
              <a:rPr lang="en-US" dirty="0" smtClean="0"/>
              <a:t>.? Counting test cases/execution is the same as counting lines of code per developer. It does not give you any relevant information. It’s a waste of time and resources. Stop thinking in quantity but in quality. For instance, for how many failed automated </a:t>
            </a:r>
            <a:r>
              <a:rPr lang="en-US" dirty="0"/>
              <a:t>checks do we find a bug? This is a good metric to measure your automation success and quality.</a:t>
            </a:r>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27</a:t>
            </a:fld>
            <a:endParaRPr lang="en-US"/>
          </a:p>
        </p:txBody>
      </p:sp>
    </p:spTree>
    <p:extLst>
      <p:ext uri="{BB962C8B-B14F-4D97-AF65-F5344CB8AC3E}">
        <p14:creationId xmlns:p14="http://schemas.microsoft.com/office/powerpoint/2010/main" val="2960503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Testers break software… what do you think? Is this true?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Michael Bolton beautifully said it “testers do not break software, the software is already broken”.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Testers break illusions by providing relevant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28</a:t>
            </a:fld>
            <a:endParaRPr lang="en-US"/>
          </a:p>
        </p:txBody>
      </p:sp>
    </p:spTree>
    <p:extLst>
      <p:ext uri="{BB962C8B-B14F-4D97-AF65-F5344CB8AC3E}">
        <p14:creationId xmlns:p14="http://schemas.microsoft.com/office/powerpoint/2010/main" val="1548532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According to the state of testing report there is</a:t>
            </a:r>
            <a:r>
              <a:rPr lang="en-US" baseline="0" dirty="0" smtClean="0"/>
              <a:t> a clear salary increase the more experience you have. </a:t>
            </a:r>
          </a:p>
          <a:p>
            <a:pPr defTabSz="942289">
              <a:defRPr/>
            </a:pPr>
            <a:r>
              <a:rPr lang="en-US" baseline="0" dirty="0" smtClean="0"/>
              <a:t>But let’s not confuse experience with seniority. </a:t>
            </a:r>
            <a:endParaRPr lang="en-US" dirty="0"/>
          </a:p>
          <a:p>
            <a:r>
              <a:rPr lang="en-US" dirty="0" smtClean="0"/>
              <a:t>Let me clarify</a:t>
            </a:r>
            <a:r>
              <a:rPr lang="en-US" baseline="0" dirty="0" smtClean="0"/>
              <a:t> this:</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29</a:t>
            </a:fld>
            <a:endParaRPr lang="en-US"/>
          </a:p>
        </p:txBody>
      </p:sp>
    </p:spTree>
    <p:extLst>
      <p:ext uri="{BB962C8B-B14F-4D97-AF65-F5344CB8AC3E}">
        <p14:creationId xmlns:p14="http://schemas.microsoft.com/office/powerpoint/2010/main" val="3400664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assume you got hired in 2013 and you do something in the first year, then you do the same thing again</a:t>
            </a:r>
            <a:r>
              <a:rPr lang="en-US" baseline="0" dirty="0" smtClean="0"/>
              <a:t>, and again, and again</a:t>
            </a:r>
          </a:p>
          <a:p>
            <a:r>
              <a:rPr lang="en-US" baseline="0" dirty="0" smtClean="0"/>
              <a:t>Now it is 2018 . Are you a senior tester?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7030A0"/>
                </a:solidFill>
              </a:rPr>
              <a:t>I believe that you can call yourself a senior tester is you can you succeed in any other project, team, technology ?</a:t>
            </a:r>
          </a:p>
          <a:p>
            <a:endParaRPr lang="en-US" baseline="0"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30</a:t>
            </a:fld>
            <a:endParaRPr lang="en-US"/>
          </a:p>
        </p:txBody>
      </p:sp>
    </p:spTree>
    <p:extLst>
      <p:ext uri="{BB962C8B-B14F-4D97-AF65-F5344CB8AC3E}">
        <p14:creationId xmlns:p14="http://schemas.microsoft.com/office/powerpoint/2010/main" val="2530493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Don’t have enough time, </a:t>
            </a:r>
            <a:r>
              <a:rPr lang="en-US" sz="1200" i="1" dirty="0" smtClean="0"/>
              <a:t>I have to work more</a:t>
            </a:r>
          </a:p>
          <a:p>
            <a:r>
              <a:rPr lang="en-US" dirty="0" smtClean="0"/>
              <a:t>Let’s think of a scenario: your boss comes to you and</a:t>
            </a:r>
            <a:r>
              <a:rPr lang="en-US" baseline="0" dirty="0" smtClean="0"/>
              <a:t> says You have 2 hours to test everything !!!! GO </a:t>
            </a:r>
            <a:r>
              <a:rPr lang="en-US" baseline="0" dirty="0" err="1" smtClean="0"/>
              <a:t>GO</a:t>
            </a:r>
            <a:r>
              <a:rPr lang="en-US" baseline="0" dirty="0" smtClean="0"/>
              <a:t> </a:t>
            </a:r>
            <a:r>
              <a:rPr lang="en-US" baseline="0" dirty="0" err="1" smtClean="0"/>
              <a:t>GO</a:t>
            </a:r>
            <a:r>
              <a:rPr lang="en-US" baseline="0" dirty="0" smtClean="0"/>
              <a:t> </a:t>
            </a:r>
            <a:r>
              <a:rPr lang="en-US" baseline="0" dirty="0" err="1" smtClean="0"/>
              <a:t>GO</a:t>
            </a:r>
            <a:r>
              <a:rPr lang="en-US" baseline="0" dirty="0" smtClean="0"/>
              <a:t> .</a:t>
            </a:r>
          </a:p>
          <a:p>
            <a:r>
              <a:rPr lang="en-US" baseline="0" dirty="0" smtClean="0"/>
              <a:t>You know it takes you at least 6 hours. What do you do?</a:t>
            </a:r>
          </a:p>
          <a:p>
            <a:r>
              <a:rPr lang="en-US" baseline="0" dirty="0" smtClean="0"/>
              <a:t>I tell you what you should do: you should put some fire under his ass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should come back and state This is what I have to test  &lt;….&gt; </a:t>
            </a:r>
            <a:r>
              <a:rPr lang="en-US" sz="1200" b="1" dirty="0" smtClean="0">
                <a:solidFill>
                  <a:srgbClr val="00B050"/>
                </a:solidFill>
              </a:rPr>
              <a:t>This is &lt;…&gt; how much time it takes,</a:t>
            </a:r>
          </a:p>
          <a:p>
            <a:r>
              <a:rPr lang="en-US" baseline="0" dirty="0" smtClean="0"/>
              <a:t> What should I do in 2 hours? </a:t>
            </a:r>
          </a:p>
          <a:p>
            <a:r>
              <a:rPr lang="en-US" baseline="0" dirty="0" smtClean="0"/>
              <a:t>Make him feel the pain of being responsible for the decision !!!</a:t>
            </a:r>
            <a:endParaRPr lang="en-US"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31</a:t>
            </a:fld>
            <a:endParaRPr lang="en-US"/>
          </a:p>
        </p:txBody>
      </p:sp>
    </p:spTree>
    <p:extLst>
      <p:ext uri="{BB962C8B-B14F-4D97-AF65-F5344CB8AC3E}">
        <p14:creationId xmlns:p14="http://schemas.microsoft.com/office/powerpoint/2010/main" val="30854422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11. Testers are the bearers of bad news. If you go to every SCRUM and say things like </a:t>
            </a:r>
          </a:p>
          <a:p>
            <a:pPr defTabSz="942289">
              <a:defRPr/>
            </a:pPr>
            <a:r>
              <a:rPr lang="en-US" dirty="0" smtClean="0"/>
              <a:t>Nothing works, Worst build ever, 2clicks and it all crashed, Half implemented, Lost my time waiting for this</a:t>
            </a:r>
          </a:p>
          <a:p>
            <a:pPr defTabSz="942289">
              <a:defRPr/>
            </a:pPr>
            <a:r>
              <a:rPr lang="en-US" dirty="0" smtClean="0"/>
              <a:t>Your colleagues will start to see</a:t>
            </a:r>
            <a:r>
              <a:rPr lang="en-US" baseline="0" dirty="0" smtClean="0"/>
              <a:t> you as the bearer of bad news</a:t>
            </a:r>
          </a:p>
          <a:p>
            <a:pPr defTabSz="942289">
              <a:defRPr/>
            </a:pPr>
            <a:r>
              <a:rPr lang="en-US" baseline="0" dirty="0" smtClean="0"/>
              <a:t>What you should do is to say: we are not done YET; this is what I believe or need to be done. </a:t>
            </a:r>
            <a:r>
              <a:rPr lang="en-US" dirty="0" smtClean="0"/>
              <a:t>Knowing what you have to do to get there is a wonderful thing!!!</a:t>
            </a:r>
            <a:endParaRPr lang="en-US" baseline="0" dirty="0" smtClean="0"/>
          </a:p>
          <a:p>
            <a:pPr defTabSz="942289">
              <a:defRPr/>
            </a:pPr>
            <a:r>
              <a:rPr lang="en-US" i="1" dirty="0" smtClean="0"/>
              <a:t>“we </a:t>
            </a:r>
            <a:r>
              <a:rPr lang="en-US" i="1" dirty="0"/>
              <a:t>are not done yet!</a:t>
            </a:r>
            <a:r>
              <a:rPr lang="en-US" dirty="0"/>
              <a:t>” </a:t>
            </a:r>
            <a:r>
              <a:rPr lang="en-US" dirty="0" smtClean="0"/>
              <a:t>opens the way</a:t>
            </a:r>
            <a:r>
              <a:rPr lang="en-US" baseline="0" dirty="0" smtClean="0"/>
              <a:t> for reaching the goal !!! </a:t>
            </a: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32</a:t>
            </a:fld>
            <a:endParaRPr lang="en-US"/>
          </a:p>
        </p:txBody>
      </p:sp>
    </p:spTree>
    <p:extLst>
      <p:ext uri="{BB962C8B-B14F-4D97-AF65-F5344CB8AC3E}">
        <p14:creationId xmlns:p14="http://schemas.microsoft.com/office/powerpoint/2010/main" val="859430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a:t>It’s good &amp; ok to test at the end of the Sprint, when working with Scrum. Let’s look at the Scrum guide </a:t>
            </a:r>
            <a:r>
              <a:rPr lang="en-US" i="1" dirty="0"/>
              <a:t>“Scrum Teams deliver products iteratively and incrementally, maximizing opportunities for feedback</a:t>
            </a:r>
            <a:r>
              <a:rPr lang="en-US" dirty="0"/>
              <a:t>”. It does not sound like much of maximizing opportunities for feedback if you test at the end, right? Let’s look also at the 7</a:t>
            </a:r>
            <a:r>
              <a:rPr lang="en-US" baseline="30000" dirty="0"/>
              <a:t>th</a:t>
            </a:r>
            <a:r>
              <a:rPr lang="en-US" dirty="0"/>
              <a:t> principle from the Manifesto for agile software development </a:t>
            </a:r>
            <a:r>
              <a:rPr lang="en-US" i="1" dirty="0"/>
              <a:t>“Agile processes promote sustainable development. The sponsors, developers, and users should be able to maintain a constant pace indefinitely.”. What kind of pace is it if you test at the end? More of a leap. </a:t>
            </a:r>
            <a:r>
              <a:rPr lang="en-US" dirty="0"/>
              <a:t>Testing at the end will never give you the opportunity to maintain a constant pace indefinitely</a:t>
            </a:r>
            <a:r>
              <a:rPr lang="en-US" dirty="0" smtClean="0"/>
              <a:t>.</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33</a:t>
            </a:fld>
            <a:endParaRPr lang="en-US"/>
          </a:p>
        </p:txBody>
      </p:sp>
    </p:spTree>
    <p:extLst>
      <p:ext uri="{BB962C8B-B14F-4D97-AF65-F5344CB8AC3E}">
        <p14:creationId xmlns:p14="http://schemas.microsoft.com/office/powerpoint/2010/main" val="3904376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13. Testing is what testers do. Of course it is not just what the testers do !!!</a:t>
            </a:r>
          </a:p>
          <a:p>
            <a:r>
              <a:rPr lang="en-US" dirty="0" smtClean="0"/>
              <a:t>Testing </a:t>
            </a:r>
            <a:r>
              <a:rPr lang="en-US" dirty="0"/>
              <a:t>is an activity. Many of its aspects are covered by many roles. </a:t>
            </a:r>
          </a:p>
          <a:p>
            <a:r>
              <a:rPr lang="en-US" dirty="0"/>
              <a:t>For instance, the first automated checks ever implemented were unit tests. They check certain parts of the code. </a:t>
            </a:r>
          </a:p>
          <a:p>
            <a:r>
              <a:rPr lang="en-US" dirty="0"/>
              <a:t> What a product owner does during the review meeting is to validate the implantation. Verification and validation are 2 key principles in testing. </a:t>
            </a:r>
          </a:p>
        </p:txBody>
      </p:sp>
      <p:sp>
        <p:nvSpPr>
          <p:cNvPr id="4" name="Slide Number Placeholder 3"/>
          <p:cNvSpPr>
            <a:spLocks noGrp="1"/>
          </p:cNvSpPr>
          <p:nvPr>
            <p:ph type="sldNum" sz="quarter" idx="10"/>
          </p:nvPr>
        </p:nvSpPr>
        <p:spPr/>
        <p:txBody>
          <a:bodyPr/>
          <a:lstStyle/>
          <a:p>
            <a:fld id="{ED875DC1-82B2-43FA-815D-510BC821EB27}" type="slidenum">
              <a:rPr lang="en-US" smtClean="0"/>
              <a:t>34</a:t>
            </a:fld>
            <a:endParaRPr lang="en-US"/>
          </a:p>
        </p:txBody>
      </p:sp>
    </p:spTree>
    <p:extLst>
      <p:ext uri="{BB962C8B-B14F-4D97-AF65-F5344CB8AC3E}">
        <p14:creationId xmlns:p14="http://schemas.microsoft.com/office/powerpoint/2010/main" val="2574999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35</a:t>
            </a:fld>
            <a:endParaRPr lang="en-US"/>
          </a:p>
        </p:txBody>
      </p:sp>
    </p:spTree>
    <p:extLst>
      <p:ext uri="{BB962C8B-B14F-4D97-AF65-F5344CB8AC3E}">
        <p14:creationId xmlns:p14="http://schemas.microsoft.com/office/powerpoint/2010/main" val="3190221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36</a:t>
            </a:fld>
            <a:endParaRPr lang="en-US"/>
          </a:p>
        </p:txBody>
      </p:sp>
    </p:spTree>
    <p:extLst>
      <p:ext uri="{BB962C8B-B14F-4D97-AF65-F5344CB8AC3E}">
        <p14:creationId xmlns:p14="http://schemas.microsoft.com/office/powerpoint/2010/main" val="708747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37</a:t>
            </a:fld>
            <a:endParaRPr lang="en-US"/>
          </a:p>
        </p:txBody>
      </p:sp>
    </p:spTree>
    <p:extLst>
      <p:ext uri="{BB962C8B-B14F-4D97-AF65-F5344CB8AC3E}">
        <p14:creationId xmlns:p14="http://schemas.microsoft.com/office/powerpoint/2010/main" val="9325294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Instead of asking what can you do to have no bugs you should ask how fast can fix a bug?</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38</a:t>
            </a:fld>
            <a:endParaRPr lang="en-US"/>
          </a:p>
        </p:txBody>
      </p:sp>
    </p:spTree>
    <p:extLst>
      <p:ext uri="{BB962C8B-B14F-4D97-AF65-F5344CB8AC3E}">
        <p14:creationId xmlns:p14="http://schemas.microsoft.com/office/powerpoint/2010/main" val="3882614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39</a:t>
            </a:fld>
            <a:endParaRPr lang="en-US"/>
          </a:p>
        </p:txBody>
      </p:sp>
    </p:spTree>
    <p:extLst>
      <p:ext uri="{BB962C8B-B14F-4D97-AF65-F5344CB8AC3E}">
        <p14:creationId xmlns:p14="http://schemas.microsoft.com/office/powerpoint/2010/main" val="217864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Now we will take 2 misconceptions at once</a:t>
            </a:r>
          </a:p>
          <a:p>
            <a:pPr marL="0" marR="0" indent="0" algn="l" defTabSz="942289" rtl="0" eaLnBrk="1" fontAlgn="auto" latinLnBrk="0" hangingPunct="1">
              <a:lnSpc>
                <a:spcPct val="100000"/>
              </a:lnSpc>
              <a:spcBef>
                <a:spcPts val="0"/>
              </a:spcBef>
              <a:spcAft>
                <a:spcPts val="0"/>
              </a:spcAft>
              <a:buClrTx/>
              <a:buSzTx/>
              <a:buFontTx/>
              <a:buNone/>
              <a:tabLst/>
              <a:defRPr/>
            </a:pPr>
            <a:r>
              <a:rPr lang="en-US" dirty="0" smtClean="0"/>
              <a:t>14. Testers just have to be smart </a:t>
            </a:r>
          </a:p>
          <a:p>
            <a:pPr marL="0" marR="0" indent="0" algn="l" defTabSz="942289" rtl="0" eaLnBrk="1" fontAlgn="auto" latinLnBrk="0" hangingPunct="1">
              <a:lnSpc>
                <a:spcPct val="100000"/>
              </a:lnSpc>
              <a:spcBef>
                <a:spcPts val="0"/>
              </a:spcBef>
              <a:spcAft>
                <a:spcPts val="0"/>
              </a:spcAft>
              <a:buClrTx/>
              <a:buSzTx/>
              <a:buFontTx/>
              <a:buNone/>
              <a:tabLst/>
              <a:defRPr/>
            </a:pPr>
            <a:r>
              <a:rPr lang="en-US" dirty="0" smtClean="0"/>
              <a:t>19. I am a good tester</a:t>
            </a:r>
          </a:p>
          <a:p>
            <a:r>
              <a:rPr lang="en-US" sz="1200" dirty="0" smtClean="0"/>
              <a:t>It is never enough just to be smart (someone has already done this before you)</a:t>
            </a:r>
          </a:p>
          <a:p>
            <a:r>
              <a:rPr lang="en-US" sz="1200" dirty="0" smtClean="0"/>
              <a:t>You need to know your testing techniques and approaches at least</a:t>
            </a:r>
          </a:p>
          <a:p>
            <a:r>
              <a:rPr lang="en-US" sz="1200" dirty="0" smtClean="0"/>
              <a:t>I believe you are a good tester if you leave your project and get in touch with other pears. </a:t>
            </a:r>
          </a:p>
          <a:p>
            <a:pPr defTabSz="942289">
              <a:defRPr/>
            </a:pPr>
            <a:r>
              <a:rPr lang="en-US" dirty="0" smtClean="0"/>
              <a:t>Leave your bubble and come out !!! Go</a:t>
            </a:r>
            <a:r>
              <a:rPr lang="en-US" baseline="0" dirty="0" smtClean="0"/>
              <a:t> to meet ups and </a:t>
            </a:r>
            <a:r>
              <a:rPr lang="en-US" baseline="0" dirty="0" err="1" smtClean="0"/>
              <a:t>conferences..like</a:t>
            </a:r>
            <a:r>
              <a:rPr lang="en-US" baseline="0" dirty="0" smtClean="0"/>
              <a:t> this one. </a:t>
            </a:r>
            <a:endParaRPr lang="en-US" dirty="0" smtClean="0"/>
          </a:p>
          <a:p>
            <a:pPr defTabSz="942289">
              <a:defRPr/>
            </a:pPr>
            <a:r>
              <a:rPr lang="en-US" dirty="0" smtClean="0"/>
              <a:t>I what</a:t>
            </a:r>
            <a:r>
              <a:rPr lang="en-US" baseline="0" dirty="0" smtClean="0"/>
              <a:t> to share with you my insight of being to a lot of meetups and conferences in this part of the world.</a:t>
            </a:r>
          </a:p>
          <a:p>
            <a:pPr defTabSz="942289">
              <a:defRPr/>
            </a:pPr>
            <a:r>
              <a:rPr lang="en-US" baseline="0" dirty="0" smtClean="0"/>
              <a:t>One of two things might happen: </a:t>
            </a:r>
            <a:r>
              <a:rPr lang="en-US" dirty="0" smtClean="0"/>
              <a:t>you learn what great stuff others are doing and get inspired to do it as well</a:t>
            </a:r>
          </a:p>
          <a:p>
            <a:pPr marL="0" marR="0" indent="0" algn="l" defTabSz="942289" rtl="0" eaLnBrk="1" fontAlgn="auto" latinLnBrk="0" hangingPunct="1">
              <a:lnSpc>
                <a:spcPct val="100000"/>
              </a:lnSpc>
              <a:spcBef>
                <a:spcPts val="0"/>
              </a:spcBef>
              <a:spcAft>
                <a:spcPts val="0"/>
              </a:spcAft>
              <a:buClrTx/>
              <a:buSzTx/>
              <a:buFontTx/>
              <a:buNone/>
              <a:tabLst/>
              <a:defRPr/>
            </a:pPr>
            <a:r>
              <a:rPr lang="en-US" dirty="0" smtClean="0"/>
              <a:t>or, as Ion </a:t>
            </a:r>
            <a:r>
              <a:rPr lang="en-US" dirty="0" err="1" smtClean="0"/>
              <a:t>Creanga</a:t>
            </a:r>
            <a:r>
              <a:rPr lang="en-US" dirty="0" smtClean="0"/>
              <a:t> says it: “I know I am stupid, but when I look around I get courageous”. And if you start to believe that you can do things better, then you should definitely start doing them. </a:t>
            </a:r>
            <a:r>
              <a:rPr lang="en-US" baseline="0" dirty="0" smtClean="0"/>
              <a:t> Get involved. </a:t>
            </a:r>
            <a:endParaRPr lang="en-US"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40</a:t>
            </a:fld>
            <a:endParaRPr lang="en-US"/>
          </a:p>
        </p:txBody>
      </p:sp>
    </p:spTree>
    <p:extLst>
      <p:ext uri="{BB962C8B-B14F-4D97-AF65-F5344CB8AC3E}">
        <p14:creationId xmlns:p14="http://schemas.microsoft.com/office/powerpoint/2010/main" val="32977192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remember the dentist story from last year?</a:t>
            </a:r>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41</a:t>
            </a:fld>
            <a:endParaRPr lang="en-US"/>
          </a:p>
        </p:txBody>
      </p:sp>
    </p:spTree>
    <p:extLst>
      <p:ext uri="{BB962C8B-B14F-4D97-AF65-F5344CB8AC3E}">
        <p14:creationId xmlns:p14="http://schemas.microsoft.com/office/powerpoint/2010/main" val="3618394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will never be complete !!!</a:t>
            </a:r>
          </a:p>
          <a:p>
            <a:r>
              <a:rPr lang="en-US" dirty="0" smtClean="0"/>
              <a:t>It will never give you a 100% certification !!! No one can say you</a:t>
            </a:r>
            <a:r>
              <a:rPr lang="en-US" baseline="0" dirty="0" smtClean="0"/>
              <a:t> have the skills for testing. What a certification says is: based on our way of defining testing and our evaluation method you have passed. </a:t>
            </a:r>
            <a:endParaRPr lang="en-US" dirty="0" smtClean="0"/>
          </a:p>
          <a:p>
            <a:r>
              <a:rPr lang="en-US" dirty="0" smtClean="0"/>
              <a:t>What</a:t>
            </a:r>
            <a:r>
              <a:rPr lang="en-US" baseline="0" dirty="0" smtClean="0"/>
              <a:t> a certification can show is the commitment someone has in order to understand the system of certification and take a exam. </a:t>
            </a:r>
          </a:p>
          <a:p>
            <a:r>
              <a:rPr lang="en-US" baseline="0" dirty="0" smtClean="0"/>
              <a:t>Usually we think of certifications as a expert view from a 3</a:t>
            </a:r>
            <a:r>
              <a:rPr lang="en-US" baseline="30000" dirty="0" smtClean="0"/>
              <a:t>rd</a:t>
            </a:r>
            <a:r>
              <a:rPr lang="en-US" baseline="0" dirty="0" smtClean="0"/>
              <a:t> party…. It might be a expert view but it is always a impartial view. </a:t>
            </a:r>
          </a:p>
          <a:p>
            <a:r>
              <a:rPr lang="en-US" baseline="0" dirty="0" smtClean="0"/>
              <a:t>By using certification as hireling criteria we recognize that we are not capable of evaluating if someone is good or not for the job. </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42</a:t>
            </a:fld>
            <a:endParaRPr lang="en-US"/>
          </a:p>
        </p:txBody>
      </p:sp>
    </p:spTree>
    <p:extLst>
      <p:ext uri="{BB962C8B-B14F-4D97-AF65-F5344CB8AC3E}">
        <p14:creationId xmlns:p14="http://schemas.microsoft.com/office/powerpoint/2010/main" val="21569229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43</a:t>
            </a:fld>
            <a:endParaRPr lang="en-US"/>
          </a:p>
        </p:txBody>
      </p:sp>
    </p:spTree>
    <p:extLst>
      <p:ext uri="{BB962C8B-B14F-4D97-AF65-F5344CB8AC3E}">
        <p14:creationId xmlns:p14="http://schemas.microsoft.com/office/powerpoint/2010/main" val="1192186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44</a:t>
            </a:fld>
            <a:endParaRPr lang="en-US"/>
          </a:p>
        </p:txBody>
      </p:sp>
    </p:spTree>
    <p:extLst>
      <p:ext uri="{BB962C8B-B14F-4D97-AF65-F5344CB8AC3E}">
        <p14:creationId xmlns:p14="http://schemas.microsoft.com/office/powerpoint/2010/main" val="506625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16. Testing is an analytical activity. </a:t>
            </a:r>
          </a:p>
          <a:p>
            <a:r>
              <a:rPr lang="en-US" dirty="0" smtClean="0"/>
              <a:t>What</a:t>
            </a:r>
            <a:r>
              <a:rPr lang="en-US" baseline="0" dirty="0" smtClean="0"/>
              <a:t> do you think? Is testing something close to mathematics?  Or more on the creative side?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have site </a:t>
            </a:r>
            <a:r>
              <a:rPr lang="en-US" sz="1200" dirty="0" smtClean="0">
                <a:hlinkClick r:id="rId3"/>
              </a:rPr>
              <a:t>testingchallenges.thetestingmap.org</a:t>
            </a:r>
            <a:r>
              <a:rPr lang="en-US" sz="1200" dirty="0" smtClean="0"/>
              <a:t> where you can find some  small scenarios where you have a</a:t>
            </a:r>
            <a:r>
              <a:rPr lang="en-US" sz="1200" baseline="0" dirty="0" smtClean="0"/>
              <a:t> clear testing mission.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Once of the challenges is to identify all the bugs from a log in age.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How many times do you think someone that build test cases in advance manage to find all the bugs?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At the most where 8 bugs!!!! Based on test cases and scripts.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If testing is so analytical, how come you cannot created test cases or test scripts that will find all the bugs?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What do you think?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45</a:t>
            </a:fld>
            <a:endParaRPr lang="en-US"/>
          </a:p>
        </p:txBody>
      </p:sp>
    </p:spTree>
    <p:extLst>
      <p:ext uri="{BB962C8B-B14F-4D97-AF65-F5344CB8AC3E}">
        <p14:creationId xmlns:p14="http://schemas.microsoft.com/office/powerpoint/2010/main" val="38393998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46</a:t>
            </a:fld>
            <a:endParaRPr lang="en-US"/>
          </a:p>
        </p:txBody>
      </p:sp>
    </p:spTree>
    <p:extLst>
      <p:ext uri="{BB962C8B-B14F-4D97-AF65-F5344CB8AC3E}">
        <p14:creationId xmlns:p14="http://schemas.microsoft.com/office/powerpoint/2010/main" val="24631218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47</a:t>
            </a:fld>
            <a:endParaRPr lang="en-US"/>
          </a:p>
        </p:txBody>
      </p:sp>
    </p:spTree>
    <p:extLst>
      <p:ext uri="{BB962C8B-B14F-4D97-AF65-F5344CB8AC3E}">
        <p14:creationId xmlns:p14="http://schemas.microsoft.com/office/powerpoint/2010/main" val="29115480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TESTINGIS</a:t>
            </a:r>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48</a:t>
            </a:fld>
            <a:endParaRPr lang="en-US"/>
          </a:p>
        </p:txBody>
      </p:sp>
    </p:spTree>
    <p:extLst>
      <p:ext uri="{BB962C8B-B14F-4D97-AF65-F5344CB8AC3E}">
        <p14:creationId xmlns:p14="http://schemas.microsoft.com/office/powerpoint/2010/main" val="39550528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18. What is software testing is greatly influenced by how you perceive software testing. </a:t>
            </a:r>
          </a:p>
          <a:p>
            <a:r>
              <a:rPr lang="en-US" dirty="0" smtClean="0"/>
              <a:t>Have you heard about schools</a:t>
            </a:r>
            <a:r>
              <a:rPr lang="en-US" baseline="0" dirty="0" smtClean="0"/>
              <a:t> of testing?  </a:t>
            </a:r>
          </a:p>
          <a:p>
            <a:r>
              <a:rPr lang="en-US" baseline="0" dirty="0" smtClean="0"/>
              <a:t>Schools of testing are ways of thinking about testing. I identified 7 big ways of thing about testing. </a:t>
            </a:r>
          </a:p>
          <a:p>
            <a:r>
              <a:rPr lang="en-US" baseline="0" dirty="0" smtClean="0"/>
              <a:t>And if you are wondering if this house exists the answer is yes., It is real.  You can see on top it has a speaker and it tells the story of each school if you ring the door bell.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 how can you look at testing: you can see it as </a:t>
            </a:r>
            <a:r>
              <a:rPr lang="en-US" b="1" dirty="0" smtClean="0">
                <a:solidFill>
                  <a:srgbClr val="7030A0"/>
                </a:solidFill>
              </a:rPr>
              <a:t>Analytical </a:t>
            </a:r>
            <a:r>
              <a:rPr lang="en-US" baseline="0" dirty="0" smtClean="0"/>
              <a:t>, if this is the case then testing can be turned into a factory where the focus in mainly on cheap labor, low skill workers. If this the case then you need some for of process </a:t>
            </a:r>
            <a:r>
              <a:rPr lang="en-US" b="1" dirty="0" smtClean="0">
                <a:solidFill>
                  <a:srgbClr val="7030A0"/>
                </a:solidFill>
              </a:rPr>
              <a:t>Control. </a:t>
            </a:r>
            <a:r>
              <a:rPr lang="en-US" b="0" dirty="0" smtClean="0">
                <a:solidFill>
                  <a:srgbClr val="7030A0"/>
                </a:solidFill>
              </a:rPr>
              <a:t>Then it is the view that testing is</a:t>
            </a:r>
            <a:r>
              <a:rPr lang="en-US" b="1" dirty="0" smtClean="0">
                <a:solidFill>
                  <a:srgbClr val="7030A0"/>
                </a:solidFill>
              </a:rPr>
              <a:t> quality assurance, </a:t>
            </a:r>
            <a:r>
              <a:rPr lang="en-US" b="0" dirty="0" smtClean="0">
                <a:solidFill>
                  <a:srgbClr val="7030A0"/>
                </a:solidFill>
              </a:rPr>
              <a:t>which you know now</a:t>
            </a:r>
            <a:r>
              <a:rPr lang="en-US" b="0" baseline="0" dirty="0" smtClean="0">
                <a:solidFill>
                  <a:srgbClr val="7030A0"/>
                </a:solidFill>
              </a:rPr>
              <a:t> it is not true</a:t>
            </a:r>
            <a:r>
              <a:rPr lang="en-US" b="1" baseline="0" dirty="0" smtClean="0">
                <a:solidFill>
                  <a:srgbClr val="7030A0"/>
                </a:solidFill>
              </a:rPr>
              <a:t>. </a:t>
            </a:r>
            <a:r>
              <a:rPr lang="en-US" b="0" baseline="0" dirty="0" smtClean="0">
                <a:solidFill>
                  <a:srgbClr val="7030A0"/>
                </a:solidFill>
              </a:rPr>
              <a:t> And afterwards we have the </a:t>
            </a:r>
            <a:r>
              <a:rPr lang="en-US" b="1" baseline="0" dirty="0" smtClean="0">
                <a:solidFill>
                  <a:srgbClr val="7030A0"/>
                </a:solidFill>
              </a:rPr>
              <a:t>context driven school of though, Agile testing and test driven. </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rgbClr val="7030A0"/>
                </a:solidFill>
              </a:rPr>
              <a:t>There is a lot to talk about these, but one thing is clear: your view of testing will fall under one of these categories and will greatly influence how you see software testing. </a:t>
            </a:r>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49</a:t>
            </a:fld>
            <a:endParaRPr lang="en-US"/>
          </a:p>
        </p:txBody>
      </p:sp>
    </p:spTree>
    <p:extLst>
      <p:ext uri="{BB962C8B-B14F-4D97-AF65-F5344CB8AC3E}">
        <p14:creationId xmlns:p14="http://schemas.microsoft.com/office/powerpoint/2010/main" val="22084780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50</a:t>
            </a:fld>
            <a:endParaRPr lang="en-US"/>
          </a:p>
        </p:txBody>
      </p:sp>
    </p:spTree>
    <p:extLst>
      <p:ext uri="{BB962C8B-B14F-4D97-AF65-F5344CB8AC3E}">
        <p14:creationId xmlns:p14="http://schemas.microsoft.com/office/powerpoint/2010/main" val="5489996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51</a:t>
            </a:fld>
            <a:endParaRPr lang="en-US"/>
          </a:p>
        </p:txBody>
      </p:sp>
    </p:spTree>
    <p:extLst>
      <p:ext uri="{BB962C8B-B14F-4D97-AF65-F5344CB8AC3E}">
        <p14:creationId xmlns:p14="http://schemas.microsoft.com/office/powerpoint/2010/main" val="31835475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What should be in the mind of a tester?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Well first there is some testing knowledge,</a:t>
            </a:r>
            <a:r>
              <a:rPr lang="en-US" baseline="0" dirty="0" smtClean="0"/>
              <a:t> like the testing I presented earlier, but you need also to have </a:t>
            </a:r>
            <a:r>
              <a:rPr lang="en-US" dirty="0" smtClean="0"/>
              <a:t>Logic, Critical Thinking,</a:t>
            </a:r>
            <a:r>
              <a:rPr lang="en-US" baseline="0" dirty="0" smtClean="0"/>
              <a:t> </a:t>
            </a:r>
            <a:r>
              <a:rPr lang="en-US" dirty="0" smtClean="0"/>
              <a:t>Creativity, Intuition, Social skills, you have to be aware of you Habits, how your mind works and you need a growth mindset.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D875DC1-82B2-43FA-815D-510BC821EB27}" type="slidenum">
              <a:rPr lang="en-US" smtClean="0"/>
              <a:t>52</a:t>
            </a:fld>
            <a:endParaRPr lang="en-US"/>
          </a:p>
        </p:txBody>
      </p:sp>
    </p:spTree>
    <p:extLst>
      <p:ext uri="{BB962C8B-B14F-4D97-AF65-F5344CB8AC3E}">
        <p14:creationId xmlns:p14="http://schemas.microsoft.com/office/powerpoint/2010/main" val="24627880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dirty="0" smtClean="0"/>
              <a:t>And now we come to the last misconception: 15. Testers are unsuccessful developers</a:t>
            </a:r>
          </a:p>
          <a:p>
            <a:pPr defTabSz="942289">
              <a:defRPr/>
            </a:pPr>
            <a:r>
              <a:rPr lang="en-US" dirty="0" smtClean="0"/>
              <a:t>If you have all the skills that I mentioned earlier, all</a:t>
            </a:r>
            <a:r>
              <a:rPr lang="en-US" baseline="0" dirty="0" smtClean="0"/>
              <a:t> you need is the technical knowledge…</a:t>
            </a:r>
          </a:p>
          <a:p>
            <a:pPr defTabSz="942289">
              <a:defRPr/>
            </a:pPr>
            <a:r>
              <a:rPr lang="en-US" baseline="0" dirty="0" smtClean="0"/>
              <a:t>But you have these skills only if you are a processional tester… </a:t>
            </a:r>
            <a:endParaRPr lang="en-US" dirty="0"/>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53</a:t>
            </a:fld>
            <a:endParaRPr lang="en-US"/>
          </a:p>
        </p:txBody>
      </p:sp>
    </p:spTree>
    <p:extLst>
      <p:ext uri="{BB962C8B-B14F-4D97-AF65-F5344CB8AC3E}">
        <p14:creationId xmlns:p14="http://schemas.microsoft.com/office/powerpoint/2010/main" val="11994669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875DC1-82B2-43FA-815D-510BC821EB27}" type="slidenum">
              <a:rPr lang="en-US" smtClean="0"/>
              <a:t>54</a:t>
            </a:fld>
            <a:endParaRPr lang="en-US"/>
          </a:p>
        </p:txBody>
      </p:sp>
    </p:spTree>
    <p:extLst>
      <p:ext uri="{BB962C8B-B14F-4D97-AF65-F5344CB8AC3E}">
        <p14:creationId xmlns:p14="http://schemas.microsoft.com/office/powerpoint/2010/main" val="11340829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paradigm is a idea, something accepted by everyone as the truth. </a:t>
            </a:r>
          </a:p>
          <a:p>
            <a:r>
              <a:rPr lang="en-US" dirty="0" smtClean="0"/>
              <a:t>Until a experiment proves that the paradigm is not right. A revolution is under way to find a new set of rules. </a:t>
            </a:r>
          </a:p>
          <a:p>
            <a:r>
              <a:rPr lang="en-US" dirty="0" smtClean="0"/>
              <a:t>The structure of scientific revolution 1974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Copernican Revolution</a:t>
            </a:r>
          </a:p>
          <a:p>
            <a:endParaRPr lang="en-US" dirty="0" smtClean="0"/>
          </a:p>
          <a:p>
            <a:pPr>
              <a:lnSpc>
                <a:spcPct val="90000"/>
              </a:lnSpc>
              <a:buFontTx/>
              <a:buNone/>
            </a:pPr>
            <a:r>
              <a:rPr lang="en-US" altLang="en-US" sz="1200" dirty="0" smtClean="0"/>
              <a:t>Kuhn  highlight a new methodology  that focuses on</a:t>
            </a:r>
          </a:p>
          <a:p>
            <a:pPr>
              <a:lnSpc>
                <a:spcPct val="90000"/>
              </a:lnSpc>
              <a:buFontTx/>
              <a:buNone/>
            </a:pPr>
            <a:r>
              <a:rPr lang="en-US" altLang="en-US" sz="1200" dirty="0" smtClean="0"/>
              <a:t>Articles (from magazines or blogs as we have right now), Personal impression </a:t>
            </a:r>
            <a:r>
              <a:rPr lang="en-US" altLang="en-US" sz="1200" dirty="0" err="1" smtClean="0"/>
              <a:t>fo</a:t>
            </a:r>
            <a:r>
              <a:rPr lang="en-US" altLang="en-US" sz="1200" dirty="0" smtClean="0"/>
              <a:t> science people; Correspondence</a:t>
            </a:r>
            <a:r>
              <a:rPr lang="en-US" altLang="en-US" sz="1200" baseline="0" dirty="0" smtClean="0"/>
              <a:t> and discussions (letters and </a:t>
            </a:r>
            <a:r>
              <a:rPr lang="en-US" altLang="en-US" sz="1200" baseline="0" dirty="0" err="1" smtClean="0"/>
              <a:t>focums</a:t>
            </a:r>
            <a:r>
              <a:rPr lang="en-US" altLang="en-US" sz="1200" baseline="0" dirty="0" smtClean="0"/>
              <a:t>)  </a:t>
            </a:r>
            <a:endParaRPr lang="en-US" altLang="en-US" sz="1200" dirty="0" smtClean="0"/>
          </a:p>
          <a:p>
            <a:pPr>
              <a:lnSpc>
                <a:spcPct val="90000"/>
              </a:lnSpc>
              <a:buFontTx/>
              <a:buNone/>
            </a:pPr>
            <a:r>
              <a:rPr lang="en-US" altLang="en-US" sz="1200" dirty="0" smtClean="0"/>
              <a:t>“Manuals” contain static</a:t>
            </a:r>
            <a:r>
              <a:rPr lang="en-US" altLang="en-US" sz="1200" baseline="0" dirty="0" smtClean="0"/>
              <a:t> knowledge </a:t>
            </a:r>
          </a:p>
          <a:p>
            <a:pPr>
              <a:lnSpc>
                <a:spcPct val="90000"/>
              </a:lnSpc>
              <a:buFontTx/>
              <a:buNone/>
            </a:pPr>
            <a:r>
              <a:rPr lang="en-US" altLang="en-US" sz="1200" baseline="0" dirty="0" smtClean="0"/>
              <a:t>The main factor is not the science person but the science community </a:t>
            </a:r>
          </a:p>
          <a:p>
            <a:pPr>
              <a:lnSpc>
                <a:spcPct val="90000"/>
              </a:lnSpc>
              <a:buFontTx/>
              <a:buNone/>
            </a:pPr>
            <a:endParaRPr lang="en-US" altLang="en-US" sz="1200" baseline="0" dirty="0" smtClean="0"/>
          </a:p>
          <a:p>
            <a:pPr>
              <a:lnSpc>
                <a:spcPct val="90000"/>
              </a:lnSpc>
              <a:buFontTx/>
              <a:buNone/>
            </a:pPr>
            <a:r>
              <a:rPr lang="en-US" altLang="en-US" sz="1200" baseline="0" dirty="0" smtClean="0"/>
              <a:t>A school of though has different paradigms.</a:t>
            </a:r>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57</a:t>
            </a:fld>
            <a:endParaRPr lang="en-US"/>
          </a:p>
        </p:txBody>
      </p:sp>
    </p:spTree>
    <p:extLst>
      <p:ext uri="{BB962C8B-B14F-4D97-AF65-F5344CB8AC3E}">
        <p14:creationId xmlns:p14="http://schemas.microsoft.com/office/powerpoint/2010/main" val="20777896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paradigm is a idea, something accepted by everyone as the truth. </a:t>
            </a:r>
          </a:p>
          <a:p>
            <a:r>
              <a:rPr lang="en-US" dirty="0" smtClean="0"/>
              <a:t>Until a experiment proves that the paradigm is not right. A revolution is under way to find a new set of rules. </a:t>
            </a:r>
          </a:p>
          <a:p>
            <a:r>
              <a:rPr lang="en-US" dirty="0" smtClean="0"/>
              <a:t>The structure of scientific revolution 1974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Copernican Revolution</a:t>
            </a:r>
          </a:p>
          <a:p>
            <a:endParaRPr lang="en-US" dirty="0" smtClean="0"/>
          </a:p>
          <a:p>
            <a:pPr>
              <a:lnSpc>
                <a:spcPct val="90000"/>
              </a:lnSpc>
              <a:buFontTx/>
              <a:buNone/>
            </a:pPr>
            <a:r>
              <a:rPr lang="en-US" altLang="en-US" sz="1200" dirty="0" smtClean="0"/>
              <a:t>Kuhn  highlight a new methodology  that focuses on</a:t>
            </a:r>
          </a:p>
          <a:p>
            <a:pPr>
              <a:lnSpc>
                <a:spcPct val="90000"/>
              </a:lnSpc>
              <a:buFontTx/>
              <a:buNone/>
            </a:pPr>
            <a:r>
              <a:rPr lang="en-US" altLang="en-US" sz="1200" dirty="0" smtClean="0"/>
              <a:t>Articles (from magazines or blogs as we have right now), Personal impression </a:t>
            </a:r>
            <a:r>
              <a:rPr lang="en-US" altLang="en-US" sz="1200" dirty="0" err="1" smtClean="0"/>
              <a:t>fo</a:t>
            </a:r>
            <a:r>
              <a:rPr lang="en-US" altLang="en-US" sz="1200" dirty="0" smtClean="0"/>
              <a:t> science people; Correspondence</a:t>
            </a:r>
            <a:r>
              <a:rPr lang="en-US" altLang="en-US" sz="1200" baseline="0" dirty="0" smtClean="0"/>
              <a:t> and discussions (letters and </a:t>
            </a:r>
            <a:r>
              <a:rPr lang="en-US" altLang="en-US" sz="1200" baseline="0" dirty="0" err="1" smtClean="0"/>
              <a:t>focums</a:t>
            </a:r>
            <a:r>
              <a:rPr lang="en-US" altLang="en-US" sz="1200" baseline="0" dirty="0" smtClean="0"/>
              <a:t>)  </a:t>
            </a:r>
            <a:endParaRPr lang="en-US" altLang="en-US" sz="1200" dirty="0" smtClean="0"/>
          </a:p>
          <a:p>
            <a:pPr>
              <a:lnSpc>
                <a:spcPct val="90000"/>
              </a:lnSpc>
              <a:buFontTx/>
              <a:buNone/>
            </a:pPr>
            <a:r>
              <a:rPr lang="en-US" altLang="en-US" sz="1200" dirty="0" smtClean="0"/>
              <a:t>“Manuals” contain static</a:t>
            </a:r>
            <a:r>
              <a:rPr lang="en-US" altLang="en-US" sz="1200" baseline="0" dirty="0" smtClean="0"/>
              <a:t> knowledge </a:t>
            </a:r>
          </a:p>
          <a:p>
            <a:pPr>
              <a:lnSpc>
                <a:spcPct val="90000"/>
              </a:lnSpc>
              <a:buFontTx/>
              <a:buNone/>
            </a:pPr>
            <a:r>
              <a:rPr lang="en-US" altLang="en-US" sz="1200" baseline="0" dirty="0" smtClean="0"/>
              <a:t>The main factor is not the science person but the science community </a:t>
            </a:r>
          </a:p>
          <a:p>
            <a:pPr>
              <a:lnSpc>
                <a:spcPct val="90000"/>
              </a:lnSpc>
              <a:buFontTx/>
              <a:buNone/>
            </a:pPr>
            <a:endParaRPr lang="en-US" altLang="en-US" sz="1200" baseline="0" dirty="0" smtClean="0"/>
          </a:p>
          <a:p>
            <a:pPr>
              <a:lnSpc>
                <a:spcPct val="90000"/>
              </a:lnSpc>
              <a:buFontTx/>
              <a:buNone/>
            </a:pPr>
            <a:r>
              <a:rPr lang="en-US" altLang="en-US" sz="1200" baseline="0" dirty="0" smtClean="0"/>
              <a:t>A school of though has different paradigms.</a:t>
            </a:r>
          </a:p>
          <a:p>
            <a:endParaRPr lang="en-US" dirty="0"/>
          </a:p>
        </p:txBody>
      </p:sp>
      <p:sp>
        <p:nvSpPr>
          <p:cNvPr id="4" name="Slide Number Placeholder 3"/>
          <p:cNvSpPr>
            <a:spLocks noGrp="1"/>
          </p:cNvSpPr>
          <p:nvPr>
            <p:ph type="sldNum" sz="quarter" idx="10"/>
          </p:nvPr>
        </p:nvSpPr>
        <p:spPr/>
        <p:txBody>
          <a:bodyPr/>
          <a:lstStyle/>
          <a:p>
            <a:fld id="{ED875DC1-82B2-43FA-815D-510BC821EB27}" type="slidenum">
              <a:rPr lang="en-US" smtClean="0"/>
              <a:t>58</a:t>
            </a:fld>
            <a:endParaRPr lang="en-US"/>
          </a:p>
        </p:txBody>
      </p:sp>
    </p:spTree>
    <p:extLst>
      <p:ext uri="{BB962C8B-B14F-4D97-AF65-F5344CB8AC3E}">
        <p14:creationId xmlns:p14="http://schemas.microsoft.com/office/powerpoint/2010/main" val="2098021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F4341D-6E16-45C3-BB91-5E9351DF4371}" type="datetimeFigureOut">
              <a:rPr lang="en-US" smtClean="0"/>
              <a:t>4/21/2018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A6D7E-E5EA-44C7-8F55-84DCEEE34605}" type="slidenum">
              <a:rPr lang="en-US" smtClean="0"/>
              <a:t>‹#›</a:t>
            </a:fld>
            <a:endParaRPr lang="en-US"/>
          </a:p>
        </p:txBody>
      </p:sp>
      <p:sp>
        <p:nvSpPr>
          <p:cNvPr id="7" name="Rectangle 6"/>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2419599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F4341D-6E16-45C3-BB91-5E9351DF4371}" type="datetimeFigureOut">
              <a:rPr lang="en-US" smtClean="0"/>
              <a:t>4/21/2018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A6D7E-E5EA-44C7-8F55-84DCEEE34605}" type="slidenum">
              <a:rPr lang="en-US" smtClean="0"/>
              <a:t>‹#›</a:t>
            </a:fld>
            <a:endParaRPr lang="en-US"/>
          </a:p>
        </p:txBody>
      </p:sp>
      <p:sp>
        <p:nvSpPr>
          <p:cNvPr id="7" name="Rectangle 6"/>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1383831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1F4341D-6E16-45C3-BB91-5E9351DF4371}" type="datetimeFigureOut">
              <a:rPr lang="en-US" smtClean="0"/>
              <a:t>4/21/2018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A6D7E-E5EA-44C7-8F55-84DCEEE34605}" type="slidenum">
              <a:rPr lang="en-US" smtClean="0"/>
              <a:t>‹#›</a:t>
            </a:fld>
            <a:endParaRPr lang="en-US"/>
          </a:p>
        </p:txBody>
      </p:sp>
      <p:sp>
        <p:nvSpPr>
          <p:cNvPr id="7" name="Rectangle 6"/>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2350659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F4341D-6E16-45C3-BB91-5E9351DF4371}" type="datetimeFigureOut">
              <a:rPr lang="en-US" smtClean="0"/>
              <a:t>4/21/2018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A6D7E-E5EA-44C7-8F55-84DCEEE34605}" type="slidenum">
              <a:rPr lang="en-US" smtClean="0"/>
              <a:t>‹#›</a:t>
            </a:fld>
            <a:endParaRPr lang="en-US"/>
          </a:p>
        </p:txBody>
      </p:sp>
      <p:sp>
        <p:nvSpPr>
          <p:cNvPr id="8" name="Rectangle 7"/>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317016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F4341D-6E16-45C3-BB91-5E9351DF4371}" type="datetimeFigureOut">
              <a:rPr lang="en-US" smtClean="0"/>
              <a:t>4/21/2018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4A6D7E-E5EA-44C7-8F55-84DCEEE34605}" type="slidenum">
              <a:rPr lang="en-US" smtClean="0"/>
              <a:t>‹#›</a:t>
            </a:fld>
            <a:endParaRPr lang="en-US"/>
          </a:p>
        </p:txBody>
      </p:sp>
      <p:sp>
        <p:nvSpPr>
          <p:cNvPr id="10" name="Rectangle 9"/>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2110846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F4341D-6E16-45C3-BB91-5E9351DF4371}" type="datetimeFigureOut">
              <a:rPr lang="en-US" smtClean="0"/>
              <a:t>4/21/2018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4A6D7E-E5EA-44C7-8F55-84DCEEE34605}" type="slidenum">
              <a:rPr lang="en-US" smtClean="0"/>
              <a:t>‹#›</a:t>
            </a:fld>
            <a:endParaRPr lang="en-US"/>
          </a:p>
        </p:txBody>
      </p:sp>
      <p:sp>
        <p:nvSpPr>
          <p:cNvPr id="6" name="Rectangle 5"/>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102902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4341D-6E16-45C3-BB91-5E9351DF4371}" type="datetimeFigureOut">
              <a:rPr lang="en-US" smtClean="0"/>
              <a:t>4/21/2018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4A6D7E-E5EA-44C7-8F55-84DCEEE34605}" type="slidenum">
              <a:rPr lang="en-US" smtClean="0"/>
              <a:t>‹#›</a:t>
            </a:fld>
            <a:endParaRPr lang="en-US"/>
          </a:p>
        </p:txBody>
      </p:sp>
      <p:sp>
        <p:nvSpPr>
          <p:cNvPr id="5" name="Rectangle 4"/>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2504533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1F4341D-6E16-45C3-BB91-5E9351DF4371}" type="datetimeFigureOut">
              <a:rPr lang="en-US" smtClean="0"/>
              <a:t>4/21/2018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A6D7E-E5EA-44C7-8F55-84DCEEE34605}" type="slidenum">
              <a:rPr lang="en-US" smtClean="0"/>
              <a:t>‹#›</a:t>
            </a:fld>
            <a:endParaRPr lang="en-US"/>
          </a:p>
        </p:txBody>
      </p:sp>
      <p:sp>
        <p:nvSpPr>
          <p:cNvPr id="8" name="Rectangle 7"/>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386167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1F4341D-6E16-45C3-BB91-5E9351DF4371}" type="datetimeFigureOut">
              <a:rPr lang="en-US" smtClean="0"/>
              <a:t>4/21/2018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A6D7E-E5EA-44C7-8F55-84DCEEE34605}" type="slidenum">
              <a:rPr lang="en-US" smtClean="0"/>
              <a:t>‹#›</a:t>
            </a:fld>
            <a:endParaRPr lang="en-US"/>
          </a:p>
        </p:txBody>
      </p:sp>
      <p:sp>
        <p:nvSpPr>
          <p:cNvPr id="8" name="Rectangle 7"/>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2867938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F4341D-6E16-45C3-BB91-5E9351DF4371}" type="datetimeFigureOut">
              <a:rPr lang="en-US" smtClean="0"/>
              <a:t>4/21/2018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A6D7E-E5EA-44C7-8F55-84DCEEE34605}" type="slidenum">
              <a:rPr lang="en-US" smtClean="0"/>
              <a:t>‹#›</a:t>
            </a:fld>
            <a:endParaRPr lang="en-US"/>
          </a:p>
        </p:txBody>
      </p:sp>
      <p:sp>
        <p:nvSpPr>
          <p:cNvPr id="7" name="Rectangle 6"/>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2953672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F4341D-6E16-45C3-BB91-5E9351DF4371}" type="datetimeFigureOut">
              <a:rPr lang="en-US" smtClean="0"/>
              <a:t>4/21/2018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A6D7E-E5EA-44C7-8F55-84DCEEE34605}" type="slidenum">
              <a:rPr lang="en-US" smtClean="0"/>
              <a:t>‹#›</a:t>
            </a:fld>
            <a:endParaRPr lang="en-US"/>
          </a:p>
        </p:txBody>
      </p:sp>
      <p:sp>
        <p:nvSpPr>
          <p:cNvPr id="7" name="Rectangle 6"/>
          <p:cNvSpPr/>
          <p:nvPr userDrawn="1"/>
        </p:nvSpPr>
        <p:spPr>
          <a:xfrm>
            <a:off x="0" y="6546273"/>
            <a:ext cx="12192000" cy="31172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dirty="0" smtClean="0">
                <a:solidFill>
                  <a:schemeClr val="accent6">
                    <a:lumMod val="75000"/>
                  </a:schemeClr>
                </a:solidFill>
              </a:rPr>
              <a:t>BrainForIT.com</a:t>
            </a:r>
            <a:endParaRPr lang="en-US" b="1" dirty="0">
              <a:solidFill>
                <a:schemeClr val="accent6">
                  <a:lumMod val="75000"/>
                </a:schemeClr>
              </a:solidFill>
            </a:endParaRPr>
          </a:p>
        </p:txBody>
      </p:sp>
    </p:spTree>
    <p:extLst>
      <p:ext uri="{BB962C8B-B14F-4D97-AF65-F5344CB8AC3E}">
        <p14:creationId xmlns:p14="http://schemas.microsoft.com/office/powerpoint/2010/main" val="683308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F4341D-6E16-45C3-BB91-5E9351DF4371}" type="datetimeFigureOut">
              <a:rPr lang="en-US" smtClean="0"/>
              <a:t>4/21/2018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A6D7E-E5EA-44C7-8F55-84DCEEE34605}" type="slidenum">
              <a:rPr lang="en-US" smtClean="0"/>
              <a:t>‹#›</a:t>
            </a:fld>
            <a:endParaRPr lang="en-US"/>
          </a:p>
        </p:txBody>
      </p:sp>
    </p:spTree>
    <p:extLst>
      <p:ext uri="{BB962C8B-B14F-4D97-AF65-F5344CB8AC3E}">
        <p14:creationId xmlns:p14="http://schemas.microsoft.com/office/powerpoint/2010/main" val="806059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misconceptionsaboutsoftwaretesting.brainforit.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9.xml.rels><?xml version="1.0" encoding="UTF-8" standalone="yes"?>
<Relationships xmlns="http://schemas.openxmlformats.org/package/2006/relationships"><Relationship Id="rId3" Type="http://schemas.openxmlformats.org/officeDocument/2006/relationships/hyperlink" Target="TheTestingMap.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bugs.brainforit.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reviewrequirements.brainforit.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30.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measures.brainforit.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7.gi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testingchallenges.thetestingmap.org/"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schoolsoftesting.brainforit.com"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4.wdp"/><Relationship Id="rId7" Type="http://schemas.openxmlformats.org/officeDocument/2006/relationships/image" Target="../media/image5.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8.png"/><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hyperlink" Target="mailto:info@qachallengeaccepted.com" TargetMode="External"/><Relationship Id="rId5" Type="http://schemas.openxmlformats.org/officeDocument/2006/relationships/hyperlink" Target="http://www.qachallengeaccepted.com/" TargetMode="External"/><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ey Gradient Abstract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10"/>
            <a:ext cx="10494760" cy="68796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0" y="4109103"/>
            <a:ext cx="10522856" cy="1420840"/>
          </a:xfrm>
        </p:spPr>
        <p:txBody>
          <a:bodyPr>
            <a:normAutofit fontScale="90000"/>
          </a:bodyPr>
          <a:lstStyle/>
          <a:p>
            <a:pPr algn="r"/>
            <a:r>
              <a:rPr lang="en-US" b="1" dirty="0"/>
              <a:t>Misconceptions about </a:t>
            </a:r>
            <a:r>
              <a:rPr lang="en-US" b="1" dirty="0" smtClean="0"/>
              <a:t/>
            </a:r>
            <a:br>
              <a:rPr lang="en-US" b="1" dirty="0" smtClean="0"/>
            </a:br>
            <a:r>
              <a:rPr lang="en-US" b="1" dirty="0" smtClean="0"/>
              <a:t>software </a:t>
            </a:r>
            <a:r>
              <a:rPr lang="en-US" b="1" dirty="0"/>
              <a:t>testing</a:t>
            </a:r>
            <a:endParaRPr lang="bg-BG" b="1" dirty="0"/>
          </a:p>
        </p:txBody>
      </p:sp>
      <p:sp>
        <p:nvSpPr>
          <p:cNvPr id="3" name="Subtitle 2"/>
          <p:cNvSpPr>
            <a:spLocks noGrp="1"/>
          </p:cNvSpPr>
          <p:nvPr>
            <p:ph type="subTitle" idx="1"/>
          </p:nvPr>
        </p:nvSpPr>
        <p:spPr>
          <a:xfrm>
            <a:off x="1523999" y="5529943"/>
            <a:ext cx="10522857" cy="1193800"/>
          </a:xfrm>
        </p:spPr>
        <p:txBody>
          <a:bodyPr>
            <a:normAutofit/>
          </a:bodyPr>
          <a:lstStyle/>
          <a:p>
            <a:pPr algn="r"/>
            <a:r>
              <a:rPr lang="en-US" sz="3200" dirty="0" err="1" smtClean="0"/>
              <a:t>Claudiu</a:t>
            </a:r>
            <a:r>
              <a:rPr lang="en-US" sz="3200" dirty="0" smtClean="0"/>
              <a:t> </a:t>
            </a:r>
            <a:r>
              <a:rPr lang="en-US" sz="3200" dirty="0" err="1" smtClean="0"/>
              <a:t>Draghia</a:t>
            </a:r>
            <a:endParaRPr lang="bg-BG" sz="3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9054"/>
            <a:ext cx="12192000" cy="358588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284" y="856343"/>
            <a:ext cx="6001657" cy="6001657"/>
          </a:xfrm>
          <a:prstGeom prst="rect">
            <a:avLst/>
          </a:prstGeom>
        </p:spPr>
      </p:pic>
    </p:spTree>
    <p:extLst>
      <p:ext uri="{BB962C8B-B14F-4D97-AF65-F5344CB8AC3E}">
        <p14:creationId xmlns:p14="http://schemas.microsoft.com/office/powerpoint/2010/main" val="1962941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670594" y="4180880"/>
            <a:ext cx="6096000" cy="1854354"/>
          </a:xfrm>
          <a:prstGeom prst="rect">
            <a:avLst/>
          </a:prstGeom>
        </p:spPr>
        <p:txBody>
          <a:bodyPr>
            <a:spAutoFit/>
          </a:bodyPr>
          <a:lstStyle/>
          <a:p>
            <a:r>
              <a:rPr lang="en-US" sz="3200" dirty="0" smtClean="0"/>
              <a:t>BrainForIT.com</a:t>
            </a:r>
          </a:p>
          <a:p>
            <a:endParaRPr lang="en-US" sz="800" dirty="0" smtClean="0"/>
          </a:p>
          <a:p>
            <a:r>
              <a:rPr lang="en-US" sz="3200" dirty="0" smtClean="0"/>
              <a:t>Claudiu@BrainForIT.com</a:t>
            </a:r>
            <a:endParaRPr lang="en-US" sz="3200" dirty="0"/>
          </a:p>
          <a:p>
            <a:endParaRPr lang="en-US" sz="1050" dirty="0"/>
          </a:p>
          <a:p>
            <a:r>
              <a:rPr lang="en-US" sz="3200" dirty="0" smtClean="0"/>
              <a:t>@</a:t>
            </a:r>
            <a:r>
              <a:rPr lang="en-US" sz="3200" dirty="0" err="1"/>
              <a:t>claudiu_dra</a:t>
            </a:r>
            <a:endParaRPr lang="en-US" sz="3200" dirty="0"/>
          </a:p>
        </p:txBody>
      </p:sp>
      <p:sp>
        <p:nvSpPr>
          <p:cNvPr id="2" name="Title 1"/>
          <p:cNvSpPr>
            <a:spLocks noGrp="1"/>
          </p:cNvSpPr>
          <p:nvPr>
            <p:ph type="title"/>
          </p:nvPr>
        </p:nvSpPr>
        <p:spPr/>
        <p:txBody>
          <a:bodyPr/>
          <a:lstStyle/>
          <a:p>
            <a:r>
              <a:rPr lang="en-US" dirty="0" smtClean="0"/>
              <a:t>About me</a:t>
            </a:r>
            <a:endParaRPr lang="en-US" dirty="0"/>
          </a:p>
        </p:txBody>
      </p:sp>
      <p:sp>
        <p:nvSpPr>
          <p:cNvPr id="3" name="Content Placeholder 2"/>
          <p:cNvSpPr>
            <a:spLocks noGrp="1"/>
          </p:cNvSpPr>
          <p:nvPr>
            <p:ph idx="1"/>
          </p:nvPr>
        </p:nvSpPr>
        <p:spPr>
          <a:xfrm>
            <a:off x="838200" y="1825625"/>
            <a:ext cx="10515600" cy="2695575"/>
          </a:xfrm>
        </p:spPr>
        <p:txBody>
          <a:bodyPr>
            <a:normAutofit fontScale="85000" lnSpcReduction="20000"/>
          </a:bodyPr>
          <a:lstStyle/>
          <a:p>
            <a:r>
              <a:rPr lang="en-US" dirty="0" smtClean="0"/>
              <a:t>From Bucharest, Romania</a:t>
            </a:r>
          </a:p>
          <a:p>
            <a:r>
              <a:rPr lang="en-US" dirty="0" smtClean="0"/>
              <a:t>5</a:t>
            </a:r>
            <a:r>
              <a:rPr lang="en-US" baseline="30000" dirty="0" smtClean="0"/>
              <a:t>th</a:t>
            </a:r>
            <a:r>
              <a:rPr lang="en-US" dirty="0" smtClean="0"/>
              <a:t> time in Bulgaria</a:t>
            </a:r>
          </a:p>
          <a:p>
            <a:r>
              <a:rPr lang="en-US" dirty="0" smtClean="0"/>
              <a:t>I started testing back in 2004</a:t>
            </a:r>
          </a:p>
          <a:p>
            <a:r>
              <a:rPr lang="en-US" dirty="0" smtClean="0"/>
              <a:t>Last job Quality Manager @ </a:t>
            </a:r>
            <a:r>
              <a:rPr lang="en-US" dirty="0" err="1"/>
              <a:t>C</a:t>
            </a:r>
            <a:r>
              <a:rPr lang="en-US" dirty="0" err="1" smtClean="0"/>
              <a:t>apgemini</a:t>
            </a:r>
            <a:r>
              <a:rPr lang="en-US" dirty="0" smtClean="0"/>
              <a:t> Romania</a:t>
            </a:r>
          </a:p>
          <a:p>
            <a:r>
              <a:rPr lang="en-US" dirty="0" smtClean="0"/>
              <a:t>Currently on paternal leave</a:t>
            </a:r>
          </a:p>
          <a:p>
            <a:pPr marL="0" indent="0">
              <a:buNone/>
            </a:pPr>
            <a:r>
              <a:rPr lang="en-US" dirty="0"/>
              <a:t> </a:t>
            </a:r>
            <a:r>
              <a:rPr lang="en-US" dirty="0" smtClean="0"/>
              <a:t>  </a:t>
            </a:r>
          </a:p>
          <a:p>
            <a:pPr marL="0" indent="0">
              <a:buNone/>
            </a:pPr>
            <a:r>
              <a:rPr lang="en-US" dirty="0"/>
              <a:t> </a:t>
            </a:r>
            <a:r>
              <a:rPr lang="en-US" dirty="0" smtClean="0"/>
              <a:t>  </a:t>
            </a:r>
            <a:endParaRPr lang="en-US" dirty="0"/>
          </a:p>
        </p:txBody>
      </p:sp>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1083860" y="4830237"/>
            <a:ext cx="586263" cy="581984"/>
          </a:xfrm>
          <a:prstGeom prst="rect">
            <a:avLst/>
          </a:prstGeom>
        </p:spPr>
      </p:pic>
      <p:pic>
        <p:nvPicPr>
          <p:cNvPr id="5" name="Picture 4"/>
          <p:cNvPicPr>
            <a:picLocks noChangeAspect="1"/>
          </p:cNvPicPr>
          <p:nvPr/>
        </p:nvPicPr>
        <p:blipFill>
          <a:blip r:embed="rId4">
            <a:clrChange>
              <a:clrFrom>
                <a:srgbClr val="FFFFFF"/>
              </a:clrFrom>
              <a:clrTo>
                <a:srgbClr val="FFFFFF">
                  <a:alpha val="0"/>
                </a:srgbClr>
              </a:clrTo>
            </a:clrChange>
          </a:blip>
          <a:stretch>
            <a:fillRect/>
          </a:stretch>
        </p:blipFill>
        <p:spPr>
          <a:xfrm>
            <a:off x="1096698" y="5431854"/>
            <a:ext cx="573425" cy="603380"/>
          </a:xfrm>
          <a:prstGeom prst="rect">
            <a:avLst/>
          </a:prstGeom>
        </p:spPr>
      </p:pic>
      <p:pic>
        <p:nvPicPr>
          <p:cNvPr id="11" name="Picture 10"/>
          <p:cNvPicPr>
            <a:picLocks noChangeAspect="1"/>
          </p:cNvPicPr>
          <p:nvPr/>
        </p:nvPicPr>
        <p:blipFill>
          <a:blip r:embed="rId5">
            <a:clrChange>
              <a:clrFrom>
                <a:srgbClr val="FFFFFF"/>
              </a:clrFrom>
              <a:clrTo>
                <a:srgbClr val="FFFFFF">
                  <a:alpha val="0"/>
                </a:srgbClr>
              </a:clrTo>
            </a:clrChange>
          </a:blip>
          <a:stretch>
            <a:fillRect/>
          </a:stretch>
        </p:blipFill>
        <p:spPr>
          <a:xfrm>
            <a:off x="1092890" y="4180880"/>
            <a:ext cx="581042" cy="517366"/>
          </a:xfrm>
          <a:prstGeom prst="rect">
            <a:avLst/>
          </a:prstGeom>
        </p:spPr>
      </p:pic>
    </p:spTree>
    <p:extLst>
      <p:ext uri="{BB962C8B-B14F-4D97-AF65-F5344CB8AC3E}">
        <p14:creationId xmlns:p14="http://schemas.microsoft.com/office/powerpoint/2010/main" val="1235851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About misconceptions</a:t>
            </a:r>
            <a:endParaRPr lang="en-US" dirty="0"/>
          </a:p>
        </p:txBody>
      </p:sp>
      <p:pic>
        <p:nvPicPr>
          <p:cNvPr id="4" name="Picture 3"/>
          <p:cNvPicPr>
            <a:picLocks noChangeAspect="1"/>
          </p:cNvPicPr>
          <p:nvPr/>
        </p:nvPicPr>
        <p:blipFill>
          <a:blip r:embed="rId3"/>
          <a:stretch>
            <a:fillRect/>
          </a:stretch>
        </p:blipFill>
        <p:spPr>
          <a:xfrm>
            <a:off x="270042" y="1684958"/>
            <a:ext cx="7823200" cy="4697868"/>
          </a:xfrm>
          <a:prstGeom prst="rect">
            <a:avLst/>
          </a:prstGeom>
        </p:spPr>
      </p:pic>
      <p:sp>
        <p:nvSpPr>
          <p:cNvPr id="7" name="Rectangle 6"/>
          <p:cNvSpPr/>
          <p:nvPr/>
        </p:nvSpPr>
        <p:spPr>
          <a:xfrm>
            <a:off x="2229851" y="4205323"/>
            <a:ext cx="5710991" cy="401053"/>
          </a:xfrm>
          <a:prstGeom prst="rect">
            <a:avLst/>
          </a:prstGeom>
          <a:solidFill>
            <a:srgbClr val="FFFF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13084" y="4654502"/>
            <a:ext cx="3116179" cy="344906"/>
          </a:xfrm>
          <a:prstGeom prst="rect">
            <a:avLst/>
          </a:prstGeom>
          <a:solidFill>
            <a:srgbClr val="FFFF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46473" y="1903078"/>
            <a:ext cx="4045527" cy="2923877"/>
          </a:xfrm>
          <a:prstGeom prst="rect">
            <a:avLst/>
          </a:prstGeom>
        </p:spPr>
        <p:txBody>
          <a:bodyPr wrap="square">
            <a:spAutoFit/>
          </a:bodyPr>
          <a:lstStyle/>
          <a:p>
            <a:pPr algn="ctr"/>
            <a:r>
              <a:rPr lang="en-US" sz="2800" dirty="0"/>
              <a:t/>
            </a:r>
            <a:br>
              <a:rPr lang="en-US" sz="2800" dirty="0"/>
            </a:br>
            <a:r>
              <a:rPr lang="en-US" sz="2800" dirty="0" smtClean="0"/>
              <a:t>7</a:t>
            </a:r>
            <a:r>
              <a:rPr lang="en-US" sz="2800" baseline="30000" dirty="0" smtClean="0"/>
              <a:t>th</a:t>
            </a:r>
            <a:r>
              <a:rPr lang="en-US" sz="2800" dirty="0" smtClean="0"/>
              <a:t> Principle</a:t>
            </a:r>
          </a:p>
          <a:p>
            <a:pPr algn="ctr"/>
            <a:r>
              <a:rPr lang="en-US" sz="1600" b="1" dirty="0"/>
              <a:t>Manifesto for Agile Software Development </a:t>
            </a:r>
          </a:p>
          <a:p>
            <a:pPr algn="ctr"/>
            <a:r>
              <a:rPr lang="en-US" sz="2800" dirty="0" smtClean="0"/>
              <a:t>The </a:t>
            </a:r>
            <a:r>
              <a:rPr lang="en-US" sz="2800" dirty="0"/>
              <a:t>sponsors, developers, and users should be able </a:t>
            </a:r>
            <a:br>
              <a:rPr lang="en-US" sz="2800" dirty="0"/>
            </a:br>
            <a:r>
              <a:rPr lang="en-US" sz="2800" dirty="0"/>
              <a:t>to maintain a constant pace indefinitely. </a:t>
            </a:r>
          </a:p>
        </p:txBody>
      </p:sp>
      <p:sp>
        <p:nvSpPr>
          <p:cNvPr id="3" name="Rectangle 2"/>
          <p:cNvSpPr/>
          <p:nvPr/>
        </p:nvSpPr>
        <p:spPr>
          <a:xfrm>
            <a:off x="0" y="872981"/>
            <a:ext cx="13058273" cy="523220"/>
          </a:xfrm>
          <a:prstGeom prst="rect">
            <a:avLst/>
          </a:prstGeom>
        </p:spPr>
        <p:txBody>
          <a:bodyPr wrap="square">
            <a:spAutoFit/>
          </a:bodyPr>
          <a:lstStyle/>
          <a:p>
            <a:r>
              <a:rPr lang="en-US" sz="2700" b="1" dirty="0" smtClean="0"/>
              <a:t>A </a:t>
            </a:r>
            <a:r>
              <a:rPr lang="en-US" sz="2700" b="1" dirty="0"/>
              <a:t>view or opinion that is incorrect because based on faulty thinking or </a:t>
            </a:r>
            <a:r>
              <a:rPr lang="en-US" sz="2700" b="1" dirty="0" smtClean="0"/>
              <a:t>understanding</a:t>
            </a:r>
            <a:endParaRPr lang="en-US" sz="2700" b="1" dirty="0"/>
          </a:p>
        </p:txBody>
      </p:sp>
    </p:spTree>
    <p:extLst>
      <p:ext uri="{BB962C8B-B14F-4D97-AF65-F5344CB8AC3E}">
        <p14:creationId xmlns:p14="http://schemas.microsoft.com/office/powerpoint/2010/main" val="191943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flipH="1">
            <a:off x="9194690" y="4151163"/>
            <a:ext cx="602562" cy="1295227"/>
          </a:xfrm>
          <a:prstGeom prst="rect">
            <a:avLst/>
          </a:prstGeom>
        </p:spPr>
      </p:pic>
      <p:sp>
        <p:nvSpPr>
          <p:cNvPr id="15" name="Cloud Callout 14"/>
          <p:cNvSpPr/>
          <p:nvPr/>
        </p:nvSpPr>
        <p:spPr>
          <a:xfrm>
            <a:off x="9807992" y="3762258"/>
            <a:ext cx="1349354" cy="704586"/>
          </a:xfrm>
          <a:prstGeom prst="cloudCallout">
            <a:avLst>
              <a:gd name="adj1" fmla="val -64060"/>
              <a:gd name="adj2" fmla="val 3026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I am right</a:t>
            </a:r>
            <a:endParaRPr lang="en-US" b="1" dirty="0">
              <a:solidFill>
                <a:schemeClr val="tx1"/>
              </a:solidFill>
            </a:endParaRPr>
          </a:p>
        </p:txBody>
      </p:sp>
      <p:sp>
        <p:nvSpPr>
          <p:cNvPr id="3" name="Content Placeholder 2"/>
          <p:cNvSpPr>
            <a:spLocks noGrp="1"/>
          </p:cNvSpPr>
          <p:nvPr>
            <p:ph idx="1"/>
          </p:nvPr>
        </p:nvSpPr>
        <p:spPr>
          <a:xfrm>
            <a:off x="838200" y="1825625"/>
            <a:ext cx="11353800" cy="542368"/>
          </a:xfrm>
        </p:spPr>
        <p:txBody>
          <a:bodyPr>
            <a:normAutofit/>
          </a:bodyPr>
          <a:lstStyle/>
          <a:p>
            <a:r>
              <a:rPr lang="en-US" dirty="0" smtClean="0"/>
              <a:t>Because I fight misconceptions about software testing </a:t>
            </a:r>
          </a:p>
          <a:p>
            <a:endParaRPr lang="en-US" dirty="0"/>
          </a:p>
        </p:txBody>
      </p:sp>
      <p:sp>
        <p:nvSpPr>
          <p:cNvPr id="4" name="Title 1"/>
          <p:cNvSpPr>
            <a:spLocks noGrp="1"/>
          </p:cNvSpPr>
          <p:nvPr>
            <p:ph type="title"/>
          </p:nvPr>
        </p:nvSpPr>
        <p:spPr/>
        <p:txBody>
          <a:bodyPr/>
          <a:lstStyle/>
          <a:p>
            <a:r>
              <a:rPr lang="en-US" dirty="0" smtClean="0"/>
              <a:t>Why this talk?</a:t>
            </a:r>
            <a:endParaRPr lang="en-US" dirty="0"/>
          </a:p>
        </p:txBody>
      </p:sp>
      <p:pic>
        <p:nvPicPr>
          <p:cNvPr id="5" name="Picture 4"/>
          <p:cNvPicPr>
            <a:picLocks noChangeAspect="1"/>
          </p:cNvPicPr>
          <p:nvPr/>
        </p:nvPicPr>
        <p:blipFill>
          <a:blip r:embed="rId4"/>
          <a:stretch>
            <a:fillRect/>
          </a:stretch>
        </p:blipFill>
        <p:spPr>
          <a:xfrm>
            <a:off x="1067241" y="4131332"/>
            <a:ext cx="2247900" cy="1619250"/>
          </a:xfrm>
          <a:prstGeom prst="rect">
            <a:avLst/>
          </a:prstGeom>
        </p:spPr>
      </p:pic>
      <p:pic>
        <p:nvPicPr>
          <p:cNvPr id="6" name="Picture 5"/>
          <p:cNvPicPr>
            <a:picLocks noChangeAspect="1"/>
          </p:cNvPicPr>
          <p:nvPr/>
        </p:nvPicPr>
        <p:blipFill>
          <a:blip r:embed="rId5"/>
          <a:stretch>
            <a:fillRect/>
          </a:stretch>
        </p:blipFill>
        <p:spPr>
          <a:xfrm>
            <a:off x="318144" y="3905903"/>
            <a:ext cx="718000" cy="1536876"/>
          </a:xfrm>
          <a:prstGeom prst="rect">
            <a:avLst/>
          </a:prstGeom>
        </p:spPr>
      </p:pic>
      <p:pic>
        <p:nvPicPr>
          <p:cNvPr id="7" name="Picture 6"/>
          <p:cNvPicPr>
            <a:picLocks noChangeAspect="1"/>
          </p:cNvPicPr>
          <p:nvPr/>
        </p:nvPicPr>
        <p:blipFill>
          <a:blip r:embed="rId6"/>
          <a:stretch>
            <a:fillRect/>
          </a:stretch>
        </p:blipFill>
        <p:spPr>
          <a:xfrm>
            <a:off x="3399436" y="4030670"/>
            <a:ext cx="848546" cy="1406331"/>
          </a:xfrm>
          <a:prstGeom prst="rect">
            <a:avLst/>
          </a:prstGeom>
        </p:spPr>
      </p:pic>
      <p:sp>
        <p:nvSpPr>
          <p:cNvPr id="8" name="TextBox 7"/>
          <p:cNvSpPr txBox="1"/>
          <p:nvPr/>
        </p:nvSpPr>
        <p:spPr>
          <a:xfrm>
            <a:off x="418324" y="5685327"/>
            <a:ext cx="3766606" cy="646331"/>
          </a:xfrm>
          <a:prstGeom prst="rect">
            <a:avLst/>
          </a:prstGeom>
          <a:noFill/>
        </p:spPr>
        <p:txBody>
          <a:bodyPr wrap="square" rtlCol="0">
            <a:spAutoFit/>
          </a:bodyPr>
          <a:lstStyle/>
          <a:p>
            <a:pPr algn="ctr"/>
            <a:r>
              <a:rPr lang="en-US" b="1" dirty="0" smtClean="0"/>
              <a:t>We see things differently and  fail to understand different perspectives</a:t>
            </a:r>
            <a:endParaRPr lang="en-US" b="1" dirty="0"/>
          </a:p>
        </p:txBody>
      </p:sp>
      <p:sp>
        <p:nvSpPr>
          <p:cNvPr id="11" name="Cloud Callout 10"/>
          <p:cNvSpPr/>
          <p:nvPr/>
        </p:nvSpPr>
        <p:spPr>
          <a:xfrm>
            <a:off x="1107076" y="3307848"/>
            <a:ext cx="1294342" cy="542394"/>
          </a:xfrm>
          <a:prstGeom prst="cloudCallout">
            <a:avLst>
              <a:gd name="adj1" fmla="val -65314"/>
              <a:gd name="adj2" fmla="val 9996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FOUR</a:t>
            </a:r>
          </a:p>
        </p:txBody>
      </p:sp>
      <p:sp>
        <p:nvSpPr>
          <p:cNvPr id="13" name="TextBox 12"/>
          <p:cNvSpPr txBox="1"/>
          <p:nvPr/>
        </p:nvSpPr>
        <p:spPr>
          <a:xfrm>
            <a:off x="9113679" y="5910891"/>
            <a:ext cx="2249757" cy="378547"/>
          </a:xfrm>
          <a:prstGeom prst="rect">
            <a:avLst/>
          </a:prstGeom>
          <a:noFill/>
        </p:spPr>
        <p:txBody>
          <a:bodyPr wrap="square" rtlCol="0">
            <a:spAutoFit/>
          </a:bodyPr>
          <a:lstStyle/>
          <a:p>
            <a:pPr algn="ctr"/>
            <a:r>
              <a:rPr lang="en-US" b="1" dirty="0" smtClean="0"/>
              <a:t>We </a:t>
            </a:r>
            <a:r>
              <a:rPr lang="en-US" b="1" dirty="0"/>
              <a:t>l</a:t>
            </a:r>
            <a:r>
              <a:rPr lang="en-US" b="1" dirty="0" smtClean="0"/>
              <a:t>ive in bubbles</a:t>
            </a:r>
            <a:endParaRPr lang="en-US" b="1" dirty="0"/>
          </a:p>
        </p:txBody>
      </p:sp>
      <p:pic>
        <p:nvPicPr>
          <p:cNvPr id="1028" name="Picture 4" descr="Imagini pentru bubb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30628" y="3249099"/>
            <a:ext cx="2432808" cy="243280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rot="20141140">
            <a:off x="8772892" y="2649240"/>
            <a:ext cx="1505367" cy="646331"/>
          </a:xfrm>
          <a:prstGeom prst="rect">
            <a:avLst/>
          </a:prstGeom>
          <a:noFill/>
        </p:spPr>
        <p:txBody>
          <a:bodyPr wrap="square" rtlCol="0">
            <a:spAutoFit/>
          </a:bodyPr>
          <a:lstStyle/>
          <a:p>
            <a:pPr algn="ctr"/>
            <a:r>
              <a:rPr lang="en-US" dirty="0" smtClean="0"/>
              <a:t>Testing community</a:t>
            </a:r>
            <a:endParaRPr lang="en-US" dirty="0"/>
          </a:p>
        </p:txBody>
      </p:sp>
      <p:sp>
        <p:nvSpPr>
          <p:cNvPr id="19" name="TextBox 18"/>
          <p:cNvSpPr txBox="1"/>
          <p:nvPr/>
        </p:nvSpPr>
        <p:spPr>
          <a:xfrm rot="2426717">
            <a:off x="10469237" y="3228757"/>
            <a:ext cx="1505367" cy="369332"/>
          </a:xfrm>
          <a:prstGeom prst="rect">
            <a:avLst/>
          </a:prstGeom>
          <a:noFill/>
        </p:spPr>
        <p:txBody>
          <a:bodyPr wrap="square" rtlCol="0">
            <a:spAutoFit/>
          </a:bodyPr>
          <a:lstStyle/>
          <a:p>
            <a:pPr algn="ctr"/>
            <a:r>
              <a:rPr lang="en-US" dirty="0" smtClean="0"/>
              <a:t>Feedback</a:t>
            </a:r>
            <a:endParaRPr lang="en-US" dirty="0"/>
          </a:p>
        </p:txBody>
      </p:sp>
      <p:sp>
        <p:nvSpPr>
          <p:cNvPr id="16" name="TextBox 15"/>
          <p:cNvSpPr txBox="1"/>
          <p:nvPr/>
        </p:nvSpPr>
        <p:spPr>
          <a:xfrm rot="5400000">
            <a:off x="11174945" y="4240646"/>
            <a:ext cx="873523" cy="369332"/>
          </a:xfrm>
          <a:prstGeom prst="rect">
            <a:avLst/>
          </a:prstGeom>
          <a:noFill/>
        </p:spPr>
        <p:txBody>
          <a:bodyPr wrap="square" rtlCol="0">
            <a:spAutoFit/>
          </a:bodyPr>
          <a:lstStyle/>
          <a:p>
            <a:pPr algn="ctr"/>
            <a:r>
              <a:rPr lang="en-US" dirty="0" smtClean="0"/>
              <a:t>Blogs</a:t>
            </a:r>
            <a:endParaRPr lang="en-US" dirty="0"/>
          </a:p>
        </p:txBody>
      </p:sp>
      <p:sp>
        <p:nvSpPr>
          <p:cNvPr id="17" name="TextBox 16"/>
          <p:cNvSpPr txBox="1"/>
          <p:nvPr/>
        </p:nvSpPr>
        <p:spPr>
          <a:xfrm rot="16371057">
            <a:off x="8070168" y="4044531"/>
            <a:ext cx="1287983" cy="369332"/>
          </a:xfrm>
          <a:prstGeom prst="rect">
            <a:avLst/>
          </a:prstGeom>
          <a:noFill/>
        </p:spPr>
        <p:txBody>
          <a:bodyPr wrap="square" rtlCol="0">
            <a:spAutoFit/>
          </a:bodyPr>
          <a:lstStyle/>
          <a:p>
            <a:pPr algn="ctr"/>
            <a:r>
              <a:rPr lang="en-US" dirty="0" smtClean="0"/>
              <a:t>Gatherings</a:t>
            </a:r>
            <a:endParaRPr lang="en-US" dirty="0"/>
          </a:p>
        </p:txBody>
      </p:sp>
      <p:sp>
        <p:nvSpPr>
          <p:cNvPr id="9" name="Cloud Callout 8"/>
          <p:cNvSpPr/>
          <p:nvPr/>
        </p:nvSpPr>
        <p:spPr>
          <a:xfrm>
            <a:off x="2012843" y="2819764"/>
            <a:ext cx="1503360" cy="920976"/>
          </a:xfrm>
          <a:prstGeom prst="cloudCallout">
            <a:avLst>
              <a:gd name="adj1" fmla="val 60712"/>
              <a:gd name="adj2" fmla="val 7418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NO !!</a:t>
            </a:r>
          </a:p>
          <a:p>
            <a:pPr algn="ctr"/>
            <a:r>
              <a:rPr lang="en-US" b="1" dirty="0" smtClean="0">
                <a:solidFill>
                  <a:schemeClr val="tx1"/>
                </a:solidFill>
              </a:rPr>
              <a:t>THREE</a:t>
            </a:r>
            <a:endParaRPr lang="en-US" b="1" dirty="0">
              <a:solidFill>
                <a:schemeClr val="tx1"/>
              </a:solidFill>
            </a:endParaRPr>
          </a:p>
        </p:txBody>
      </p:sp>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75066" y="2853224"/>
            <a:ext cx="2539142" cy="3234576"/>
          </a:xfrm>
          <a:prstGeom prst="rect">
            <a:avLst/>
          </a:prstGeom>
        </p:spPr>
      </p:pic>
      <p:sp>
        <p:nvSpPr>
          <p:cNvPr id="18" name="TextBox 17"/>
          <p:cNvSpPr txBox="1"/>
          <p:nvPr/>
        </p:nvSpPr>
        <p:spPr>
          <a:xfrm rot="21273142">
            <a:off x="5584893" y="3365371"/>
            <a:ext cx="1873018" cy="369332"/>
          </a:xfrm>
          <a:prstGeom prst="rect">
            <a:avLst/>
          </a:prstGeom>
          <a:noFill/>
        </p:spPr>
        <p:txBody>
          <a:bodyPr wrap="square" rtlCol="0">
            <a:spAutoFit/>
          </a:bodyPr>
          <a:lstStyle/>
          <a:p>
            <a:r>
              <a:rPr lang="en-US" b="1" dirty="0" smtClean="0"/>
              <a:t>The magic book</a:t>
            </a:r>
            <a:endParaRPr lang="en-US" b="1" dirty="0"/>
          </a:p>
        </p:txBody>
      </p:sp>
      <p:sp>
        <p:nvSpPr>
          <p:cNvPr id="21" name="TextBox 20"/>
          <p:cNvSpPr txBox="1"/>
          <p:nvPr/>
        </p:nvSpPr>
        <p:spPr>
          <a:xfrm rot="21273142">
            <a:off x="5633181" y="4370584"/>
            <a:ext cx="1873018" cy="954107"/>
          </a:xfrm>
          <a:prstGeom prst="rect">
            <a:avLst/>
          </a:prstGeom>
          <a:noFill/>
        </p:spPr>
        <p:txBody>
          <a:bodyPr wrap="square" rtlCol="0">
            <a:spAutoFit/>
          </a:bodyPr>
          <a:lstStyle/>
          <a:p>
            <a:pPr algn="ctr"/>
            <a:r>
              <a:rPr lang="en-US" sz="2800" b="1" dirty="0" smtClean="0"/>
              <a:t>SOFTWARE TESTING</a:t>
            </a:r>
            <a:endParaRPr lang="en-US" sz="2800" b="1" dirty="0"/>
          </a:p>
        </p:txBody>
      </p:sp>
      <p:sp>
        <p:nvSpPr>
          <p:cNvPr id="22" name="TextBox 21"/>
          <p:cNvSpPr txBox="1"/>
          <p:nvPr/>
        </p:nvSpPr>
        <p:spPr>
          <a:xfrm rot="21273142">
            <a:off x="5556042" y="3846004"/>
            <a:ext cx="1873018" cy="369332"/>
          </a:xfrm>
          <a:prstGeom prst="rect">
            <a:avLst/>
          </a:prstGeom>
          <a:noFill/>
        </p:spPr>
        <p:txBody>
          <a:bodyPr wrap="square" rtlCol="0">
            <a:spAutoFit/>
          </a:bodyPr>
          <a:lstStyle/>
          <a:p>
            <a:pPr algn="ctr"/>
            <a:r>
              <a:rPr lang="en-US" b="1" dirty="0" smtClean="0"/>
              <a:t>of</a:t>
            </a:r>
            <a:endParaRPr lang="en-US" b="1" dirty="0"/>
          </a:p>
        </p:txBody>
      </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315389">
            <a:off x="5343363" y="2958180"/>
            <a:ext cx="2209630" cy="2636880"/>
          </a:xfrm>
          <a:prstGeom prst="rect">
            <a:avLst/>
          </a:prstGeom>
        </p:spPr>
      </p:pic>
    </p:spTree>
    <p:extLst>
      <p:ext uri="{BB962C8B-B14F-4D97-AF65-F5344CB8AC3E}">
        <p14:creationId xmlns:p14="http://schemas.microsoft.com/office/powerpoint/2010/main" val="425603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par>
                          <p:cTn id="39" fill="hold">
                            <p:stCondLst>
                              <p:cond delay="1500"/>
                            </p:stCondLst>
                            <p:childTnLst>
                              <p:par>
                                <p:cTn id="40" presetID="10" presetClass="entr" presetSubtype="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2500"/>
                            </p:stCondLst>
                            <p:childTnLst>
                              <p:par>
                                <p:cTn id="48" presetID="22" presetClass="entr" presetSubtype="2"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right)">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1500"/>
                            </p:stCondLst>
                            <p:childTnLst>
                              <p:par>
                                <p:cTn id="65" presetID="10" presetClass="entr" presetSubtype="0" fill="hold" nodeType="afterEffect">
                                  <p:stCondLst>
                                    <p:cond delay="0"/>
                                  </p:stCondLst>
                                  <p:childTnLst>
                                    <p:set>
                                      <p:cBhvr>
                                        <p:cTn id="66" dur="1" fill="hold">
                                          <p:stCondLst>
                                            <p:cond delay="0"/>
                                          </p:stCondLst>
                                        </p:cTn>
                                        <p:tgtEl>
                                          <p:spTgt spid="1028"/>
                                        </p:tgtEl>
                                        <p:attrNameLst>
                                          <p:attrName>style.visibility</p:attrName>
                                        </p:attrNameLst>
                                      </p:cBhvr>
                                      <p:to>
                                        <p:strVal val="visible"/>
                                      </p:to>
                                    </p:set>
                                    <p:animEffect transition="in" filter="fade">
                                      <p:cBhvr>
                                        <p:cTn id="67" dur="500"/>
                                        <p:tgtEl>
                                          <p:spTgt spid="1028"/>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par>
                          <p:cTn id="72" fill="hold">
                            <p:stCondLst>
                              <p:cond delay="2500"/>
                            </p:stCondLst>
                            <p:childTnLst>
                              <p:par>
                                <p:cTn id="73" presetID="10"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childTnLst>
                          </p:cTn>
                        </p:par>
                        <p:par>
                          <p:cTn id="76" fill="hold">
                            <p:stCondLst>
                              <p:cond delay="3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3500"/>
                            </p:stCondLst>
                            <p:childTnLst>
                              <p:par>
                                <p:cTn id="81" presetID="10"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p:bldP spid="11" grpId="0" animBg="1"/>
      <p:bldP spid="13" grpId="0"/>
      <p:bldP spid="14" grpId="0"/>
      <p:bldP spid="19" grpId="0"/>
      <p:bldP spid="16" grpId="0"/>
      <p:bldP spid="17" grpId="0"/>
      <p:bldP spid="9" grpId="0" animBg="1"/>
      <p:bldP spid="18"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1353800" cy="4351338"/>
          </a:xfrm>
        </p:spPr>
        <p:txBody>
          <a:bodyPr>
            <a:normAutofit/>
          </a:bodyPr>
          <a:lstStyle/>
          <a:p>
            <a:r>
              <a:rPr lang="en-US" dirty="0"/>
              <a:t>Because I fight misconceptions about software testing </a:t>
            </a:r>
          </a:p>
          <a:p>
            <a:r>
              <a:rPr lang="en-US" dirty="0" smtClean="0"/>
              <a:t>Misconceptions effect</a:t>
            </a:r>
            <a:endParaRPr lang="en-US" dirty="0"/>
          </a:p>
          <a:p>
            <a:pPr lvl="2"/>
            <a:r>
              <a:rPr lang="en-US" sz="2800" dirty="0"/>
              <a:t>Make tester’s  life harder</a:t>
            </a:r>
          </a:p>
          <a:p>
            <a:pPr lvl="2"/>
            <a:r>
              <a:rPr lang="en-US" sz="2800" dirty="0"/>
              <a:t>Work more </a:t>
            </a:r>
            <a:r>
              <a:rPr lang="en-US" sz="2800" dirty="0" smtClean="0"/>
              <a:t>difficult</a:t>
            </a:r>
          </a:p>
          <a:p>
            <a:pPr lvl="2"/>
            <a:r>
              <a:rPr lang="en-US" sz="2800" dirty="0" smtClean="0"/>
              <a:t>Endless debates and discussions</a:t>
            </a:r>
            <a:endParaRPr lang="en-US" sz="2800" dirty="0"/>
          </a:p>
          <a:p>
            <a:pPr lvl="2"/>
            <a:r>
              <a:rPr lang="en-US" sz="2800" dirty="0"/>
              <a:t>Hinder our understanding of the testing craft</a:t>
            </a:r>
          </a:p>
          <a:p>
            <a:pPr lvl="2"/>
            <a:r>
              <a:rPr lang="en-US" sz="2800" dirty="0"/>
              <a:t>Promote illusions  and wrong expectations about software testing</a:t>
            </a:r>
          </a:p>
          <a:p>
            <a:endParaRPr lang="en-US" dirty="0"/>
          </a:p>
        </p:txBody>
      </p:sp>
      <p:sp>
        <p:nvSpPr>
          <p:cNvPr id="4" name="Title 1"/>
          <p:cNvSpPr>
            <a:spLocks noGrp="1"/>
          </p:cNvSpPr>
          <p:nvPr>
            <p:ph type="title"/>
          </p:nvPr>
        </p:nvSpPr>
        <p:spPr/>
        <p:txBody>
          <a:bodyPr/>
          <a:lstStyle/>
          <a:p>
            <a:r>
              <a:rPr lang="en-US" dirty="0" smtClean="0"/>
              <a:t>Why this talk?</a:t>
            </a:r>
            <a:endParaRPr lang="en-US" dirty="0"/>
          </a:p>
        </p:txBody>
      </p:sp>
    </p:spTree>
    <p:extLst>
      <p:ext uri="{BB962C8B-B14F-4D97-AF65-F5344CB8AC3E}">
        <p14:creationId xmlns:p14="http://schemas.microsoft.com/office/powerpoint/2010/main" val="186947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0044" y="195741"/>
            <a:ext cx="2743200" cy="338554"/>
          </a:xfrm>
          <a:prstGeom prst="rect">
            <a:avLst/>
          </a:prstGeom>
          <a:noFill/>
        </p:spPr>
        <p:txBody>
          <a:bodyPr wrap="square" rtlCol="0">
            <a:spAutoFit/>
          </a:bodyPr>
          <a:lstStyle/>
          <a:p>
            <a:r>
              <a:rPr lang="en-US" sz="1600" b="1" dirty="0"/>
              <a:t>1. Everyone can </a:t>
            </a:r>
            <a:r>
              <a:rPr lang="en-US" sz="1600" b="1" dirty="0" smtClean="0"/>
              <a:t>test</a:t>
            </a:r>
            <a:endParaRPr lang="en-US" sz="1600" b="1" dirty="0"/>
          </a:p>
        </p:txBody>
      </p:sp>
      <p:sp>
        <p:nvSpPr>
          <p:cNvPr id="6" name="TextBox 5"/>
          <p:cNvSpPr txBox="1"/>
          <p:nvPr/>
        </p:nvSpPr>
        <p:spPr>
          <a:xfrm>
            <a:off x="782548" y="514573"/>
            <a:ext cx="5067300" cy="313932"/>
          </a:xfrm>
          <a:prstGeom prst="rect">
            <a:avLst/>
          </a:prstGeom>
          <a:noFill/>
        </p:spPr>
        <p:txBody>
          <a:bodyPr wrap="square" rtlCol="0">
            <a:spAutoFit/>
          </a:bodyPr>
          <a:lstStyle/>
          <a:p>
            <a:pPr>
              <a:lnSpc>
                <a:spcPct val="90000"/>
              </a:lnSpc>
              <a:spcBef>
                <a:spcPct val="0"/>
              </a:spcBef>
            </a:pPr>
            <a:r>
              <a:rPr lang="en-US" sz="1600" b="1" dirty="0"/>
              <a:t>1.1 Tester’s salary should be less then a developer</a:t>
            </a:r>
          </a:p>
        </p:txBody>
      </p:sp>
      <p:sp>
        <p:nvSpPr>
          <p:cNvPr id="7" name="TextBox 6"/>
          <p:cNvSpPr txBox="1"/>
          <p:nvPr/>
        </p:nvSpPr>
        <p:spPr>
          <a:xfrm>
            <a:off x="561469" y="865188"/>
            <a:ext cx="4800600" cy="338554"/>
          </a:xfrm>
          <a:prstGeom prst="rect">
            <a:avLst/>
          </a:prstGeom>
          <a:noFill/>
        </p:spPr>
        <p:txBody>
          <a:bodyPr wrap="square" rtlCol="0">
            <a:spAutoFit/>
          </a:bodyPr>
          <a:lstStyle/>
          <a:p>
            <a:r>
              <a:rPr lang="en-US" sz="1600" b="1" dirty="0"/>
              <a:t>2. Testing can be done under any circumstances</a:t>
            </a:r>
          </a:p>
        </p:txBody>
      </p:sp>
      <p:sp>
        <p:nvSpPr>
          <p:cNvPr id="8" name="TextBox 7"/>
          <p:cNvSpPr txBox="1"/>
          <p:nvPr/>
        </p:nvSpPr>
        <p:spPr>
          <a:xfrm>
            <a:off x="590044" y="1429211"/>
            <a:ext cx="5067300" cy="338554"/>
          </a:xfrm>
          <a:prstGeom prst="rect">
            <a:avLst/>
          </a:prstGeom>
          <a:noFill/>
        </p:spPr>
        <p:txBody>
          <a:bodyPr wrap="square" rtlCol="0">
            <a:spAutoFit/>
          </a:bodyPr>
          <a:lstStyle/>
          <a:p>
            <a:r>
              <a:rPr lang="en-US" sz="1600" b="1" dirty="0"/>
              <a:t>3. Testing cannot be done without specifications</a:t>
            </a:r>
          </a:p>
        </p:txBody>
      </p:sp>
      <p:sp>
        <p:nvSpPr>
          <p:cNvPr id="9" name="TextBox 8"/>
          <p:cNvSpPr txBox="1"/>
          <p:nvPr/>
        </p:nvSpPr>
        <p:spPr>
          <a:xfrm>
            <a:off x="782548" y="1730658"/>
            <a:ext cx="5543550" cy="584775"/>
          </a:xfrm>
          <a:prstGeom prst="rect">
            <a:avLst/>
          </a:prstGeom>
          <a:noFill/>
        </p:spPr>
        <p:txBody>
          <a:bodyPr wrap="square" rtlCol="0">
            <a:spAutoFit/>
          </a:bodyPr>
          <a:lstStyle/>
          <a:p>
            <a:r>
              <a:rPr lang="en-US" sz="1600" b="1" dirty="0" smtClean="0"/>
              <a:t>3.1.  Understanding requirements means reading them</a:t>
            </a:r>
          </a:p>
          <a:p>
            <a:pPr marL="0" lvl="1"/>
            <a:r>
              <a:rPr lang="en-US" sz="1600" b="1" dirty="0" smtClean="0"/>
              <a:t>3.2 Tests are executable specifications</a:t>
            </a:r>
            <a:endParaRPr lang="en-US" sz="1600" b="1" dirty="0"/>
          </a:p>
        </p:txBody>
      </p:sp>
      <p:sp>
        <p:nvSpPr>
          <p:cNvPr id="10" name="TextBox 9"/>
          <p:cNvSpPr txBox="1"/>
          <p:nvPr/>
        </p:nvSpPr>
        <p:spPr>
          <a:xfrm>
            <a:off x="601570" y="2514160"/>
            <a:ext cx="3657600" cy="338554"/>
          </a:xfrm>
          <a:prstGeom prst="rect">
            <a:avLst/>
          </a:prstGeom>
          <a:noFill/>
        </p:spPr>
        <p:txBody>
          <a:bodyPr wrap="square" rtlCol="0">
            <a:spAutoFit/>
          </a:bodyPr>
          <a:lstStyle/>
          <a:p>
            <a:r>
              <a:rPr lang="en-US" sz="1600" b="1" dirty="0"/>
              <a:t>4. Manual vs. automated testing</a:t>
            </a:r>
          </a:p>
        </p:txBody>
      </p:sp>
      <p:sp>
        <p:nvSpPr>
          <p:cNvPr id="11" name="TextBox 10"/>
          <p:cNvSpPr txBox="1"/>
          <p:nvPr/>
        </p:nvSpPr>
        <p:spPr>
          <a:xfrm>
            <a:off x="590044" y="2933524"/>
            <a:ext cx="5543550" cy="338554"/>
          </a:xfrm>
          <a:prstGeom prst="rect">
            <a:avLst/>
          </a:prstGeom>
          <a:noFill/>
        </p:spPr>
        <p:txBody>
          <a:bodyPr wrap="square" rtlCol="0">
            <a:spAutoFit/>
          </a:bodyPr>
          <a:lstStyle/>
          <a:p>
            <a:r>
              <a:rPr lang="en-US" sz="1600" b="1" dirty="0"/>
              <a:t>5. Automated testing</a:t>
            </a:r>
          </a:p>
        </p:txBody>
      </p:sp>
      <p:sp>
        <p:nvSpPr>
          <p:cNvPr id="12" name="TextBox 11"/>
          <p:cNvSpPr txBox="1"/>
          <p:nvPr/>
        </p:nvSpPr>
        <p:spPr>
          <a:xfrm>
            <a:off x="670254" y="3352888"/>
            <a:ext cx="5543550" cy="338554"/>
          </a:xfrm>
          <a:prstGeom prst="rect">
            <a:avLst/>
          </a:prstGeom>
          <a:noFill/>
        </p:spPr>
        <p:txBody>
          <a:bodyPr wrap="square" rtlCol="0">
            <a:spAutoFit/>
          </a:bodyPr>
          <a:lstStyle/>
          <a:p>
            <a:r>
              <a:rPr lang="en-US" sz="1600" b="1" dirty="0"/>
              <a:t>5.1 Test automation pyramid</a:t>
            </a:r>
          </a:p>
        </p:txBody>
      </p:sp>
      <p:sp>
        <p:nvSpPr>
          <p:cNvPr id="13" name="TextBox 12"/>
          <p:cNvSpPr txBox="1"/>
          <p:nvPr/>
        </p:nvSpPr>
        <p:spPr>
          <a:xfrm>
            <a:off x="590044" y="3772252"/>
            <a:ext cx="5543550" cy="338554"/>
          </a:xfrm>
          <a:prstGeom prst="rect">
            <a:avLst/>
          </a:prstGeom>
          <a:noFill/>
        </p:spPr>
        <p:txBody>
          <a:bodyPr wrap="square" rtlCol="0">
            <a:spAutoFit/>
          </a:bodyPr>
          <a:lstStyle/>
          <a:p>
            <a:r>
              <a:rPr lang="en-US" sz="1600" b="1" dirty="0"/>
              <a:t>6. Quality assurance is testing</a:t>
            </a:r>
          </a:p>
        </p:txBody>
      </p:sp>
      <p:sp>
        <p:nvSpPr>
          <p:cNvPr id="14" name="TextBox 13"/>
          <p:cNvSpPr txBox="1"/>
          <p:nvPr/>
        </p:nvSpPr>
        <p:spPr>
          <a:xfrm>
            <a:off x="590044" y="4191616"/>
            <a:ext cx="5543550" cy="338554"/>
          </a:xfrm>
          <a:prstGeom prst="rect">
            <a:avLst/>
          </a:prstGeom>
          <a:noFill/>
        </p:spPr>
        <p:txBody>
          <a:bodyPr wrap="square" rtlCol="0">
            <a:spAutoFit/>
          </a:bodyPr>
          <a:lstStyle/>
          <a:p>
            <a:r>
              <a:rPr lang="en-US" sz="1600" b="1" dirty="0"/>
              <a:t>7. Testers have to find bugs. </a:t>
            </a:r>
          </a:p>
        </p:txBody>
      </p:sp>
      <p:sp>
        <p:nvSpPr>
          <p:cNvPr id="15" name="TextBox 14"/>
          <p:cNvSpPr txBox="1"/>
          <p:nvPr/>
        </p:nvSpPr>
        <p:spPr>
          <a:xfrm>
            <a:off x="590044" y="4610980"/>
            <a:ext cx="5543550" cy="338554"/>
          </a:xfrm>
          <a:prstGeom prst="rect">
            <a:avLst/>
          </a:prstGeom>
          <a:noFill/>
        </p:spPr>
        <p:txBody>
          <a:bodyPr wrap="square" rtlCol="0">
            <a:spAutoFit/>
          </a:bodyPr>
          <a:lstStyle/>
          <a:p>
            <a:r>
              <a:rPr lang="en-US" sz="1600" b="1" dirty="0"/>
              <a:t>8. Testers break software</a:t>
            </a:r>
          </a:p>
        </p:txBody>
      </p:sp>
      <p:sp>
        <p:nvSpPr>
          <p:cNvPr id="16" name="TextBox 15"/>
          <p:cNvSpPr txBox="1"/>
          <p:nvPr/>
        </p:nvSpPr>
        <p:spPr>
          <a:xfrm>
            <a:off x="590044" y="5030344"/>
            <a:ext cx="5543550" cy="338554"/>
          </a:xfrm>
          <a:prstGeom prst="rect">
            <a:avLst/>
          </a:prstGeom>
          <a:noFill/>
        </p:spPr>
        <p:txBody>
          <a:bodyPr wrap="square" rtlCol="0">
            <a:spAutoFit/>
          </a:bodyPr>
          <a:lstStyle/>
          <a:p>
            <a:r>
              <a:rPr lang="en-US" sz="1600" b="1" dirty="0"/>
              <a:t>9. Testers with 5 years’ experience are senior. </a:t>
            </a:r>
          </a:p>
        </p:txBody>
      </p:sp>
      <p:sp>
        <p:nvSpPr>
          <p:cNvPr id="17" name="TextBox 16"/>
          <p:cNvSpPr txBox="1"/>
          <p:nvPr/>
        </p:nvSpPr>
        <p:spPr>
          <a:xfrm>
            <a:off x="590044" y="5449708"/>
            <a:ext cx="5543550" cy="338554"/>
          </a:xfrm>
          <a:prstGeom prst="rect">
            <a:avLst/>
          </a:prstGeom>
          <a:noFill/>
        </p:spPr>
        <p:txBody>
          <a:bodyPr wrap="square" rtlCol="0">
            <a:spAutoFit/>
          </a:bodyPr>
          <a:lstStyle/>
          <a:p>
            <a:r>
              <a:rPr lang="en-US" sz="1600" b="1" dirty="0"/>
              <a:t>10. Don’t have enough time</a:t>
            </a:r>
          </a:p>
        </p:txBody>
      </p:sp>
      <p:sp>
        <p:nvSpPr>
          <p:cNvPr id="18" name="TextBox 17"/>
          <p:cNvSpPr txBox="1"/>
          <p:nvPr/>
        </p:nvSpPr>
        <p:spPr>
          <a:xfrm>
            <a:off x="561469" y="5869068"/>
            <a:ext cx="5543550" cy="338554"/>
          </a:xfrm>
          <a:prstGeom prst="rect">
            <a:avLst/>
          </a:prstGeom>
          <a:noFill/>
        </p:spPr>
        <p:txBody>
          <a:bodyPr wrap="square" rtlCol="0">
            <a:spAutoFit/>
          </a:bodyPr>
          <a:lstStyle/>
          <a:p>
            <a:r>
              <a:rPr lang="en-US" sz="1600" b="1" dirty="0"/>
              <a:t>11. Testers are the bearers of bad news. </a:t>
            </a:r>
          </a:p>
        </p:txBody>
      </p:sp>
      <p:sp>
        <p:nvSpPr>
          <p:cNvPr id="19" name="TextBox 18"/>
          <p:cNvSpPr txBox="1"/>
          <p:nvPr/>
        </p:nvSpPr>
        <p:spPr>
          <a:xfrm>
            <a:off x="5932071" y="162856"/>
            <a:ext cx="4875797" cy="338554"/>
          </a:xfrm>
          <a:prstGeom prst="rect">
            <a:avLst/>
          </a:prstGeom>
          <a:noFill/>
        </p:spPr>
        <p:txBody>
          <a:bodyPr wrap="square" rtlCol="0">
            <a:spAutoFit/>
          </a:bodyPr>
          <a:lstStyle/>
          <a:p>
            <a:r>
              <a:rPr lang="en-US" sz="1600" b="1" dirty="0"/>
              <a:t>12. It’s good &amp; ok to test at the end of the Sprint</a:t>
            </a:r>
          </a:p>
        </p:txBody>
      </p:sp>
      <p:sp>
        <p:nvSpPr>
          <p:cNvPr id="20" name="TextBox 19"/>
          <p:cNvSpPr txBox="1"/>
          <p:nvPr/>
        </p:nvSpPr>
        <p:spPr>
          <a:xfrm>
            <a:off x="5777277" y="401304"/>
            <a:ext cx="6761747" cy="338554"/>
          </a:xfrm>
          <a:prstGeom prst="rect">
            <a:avLst/>
          </a:prstGeom>
          <a:noFill/>
        </p:spPr>
        <p:txBody>
          <a:bodyPr wrap="square" rtlCol="0">
            <a:spAutoFit/>
          </a:bodyPr>
          <a:lstStyle/>
          <a:p>
            <a:pPr lvl="1"/>
            <a:r>
              <a:rPr lang="en-US" sz="1600" b="1" i="1" dirty="0"/>
              <a:t>12.1 Testing should be done after the de development is done  </a:t>
            </a:r>
          </a:p>
        </p:txBody>
      </p:sp>
      <p:sp>
        <p:nvSpPr>
          <p:cNvPr id="21" name="TextBox 20"/>
          <p:cNvSpPr txBox="1"/>
          <p:nvPr/>
        </p:nvSpPr>
        <p:spPr>
          <a:xfrm>
            <a:off x="5932071" y="867054"/>
            <a:ext cx="3716253" cy="338554"/>
          </a:xfrm>
          <a:prstGeom prst="rect">
            <a:avLst/>
          </a:prstGeom>
          <a:noFill/>
        </p:spPr>
        <p:txBody>
          <a:bodyPr wrap="square" rtlCol="0">
            <a:spAutoFit/>
          </a:bodyPr>
          <a:lstStyle/>
          <a:p>
            <a:r>
              <a:rPr lang="en-US" sz="1600" b="1" dirty="0"/>
              <a:t>13. Testing is what testers do. </a:t>
            </a:r>
          </a:p>
        </p:txBody>
      </p:sp>
      <p:sp>
        <p:nvSpPr>
          <p:cNvPr id="22" name="TextBox 21"/>
          <p:cNvSpPr txBox="1"/>
          <p:nvPr/>
        </p:nvSpPr>
        <p:spPr>
          <a:xfrm>
            <a:off x="5849847" y="1117137"/>
            <a:ext cx="5796715" cy="338554"/>
          </a:xfrm>
          <a:prstGeom prst="rect">
            <a:avLst/>
          </a:prstGeom>
          <a:noFill/>
        </p:spPr>
        <p:txBody>
          <a:bodyPr wrap="square" rtlCol="0">
            <a:spAutoFit/>
          </a:bodyPr>
          <a:lstStyle/>
          <a:p>
            <a:pPr lvl="1"/>
            <a:r>
              <a:rPr lang="en-US" sz="1600" b="1" i="1" dirty="0"/>
              <a:t>13.1 Testing can be done in isolation by testers</a:t>
            </a:r>
          </a:p>
        </p:txBody>
      </p:sp>
      <p:sp>
        <p:nvSpPr>
          <p:cNvPr id="23" name="TextBox 22"/>
          <p:cNvSpPr txBox="1"/>
          <p:nvPr/>
        </p:nvSpPr>
        <p:spPr>
          <a:xfrm>
            <a:off x="5932071" y="1571252"/>
            <a:ext cx="5796715" cy="338554"/>
          </a:xfrm>
          <a:prstGeom prst="rect">
            <a:avLst/>
          </a:prstGeom>
          <a:noFill/>
        </p:spPr>
        <p:txBody>
          <a:bodyPr wrap="square" rtlCol="0">
            <a:spAutoFit/>
          </a:bodyPr>
          <a:lstStyle/>
          <a:p>
            <a:r>
              <a:rPr lang="en-US" sz="1600" b="1" dirty="0"/>
              <a:t>14. Testing is not a structured </a:t>
            </a:r>
            <a:r>
              <a:rPr lang="en-US" sz="1600" b="1" dirty="0" smtClean="0"/>
              <a:t>activity</a:t>
            </a:r>
            <a:endParaRPr lang="en-US" sz="1600" b="1" dirty="0"/>
          </a:p>
        </p:txBody>
      </p:sp>
      <p:sp>
        <p:nvSpPr>
          <p:cNvPr id="24" name="TextBox 23"/>
          <p:cNvSpPr txBox="1"/>
          <p:nvPr/>
        </p:nvSpPr>
        <p:spPr>
          <a:xfrm>
            <a:off x="5849848" y="1867506"/>
            <a:ext cx="5796715" cy="584775"/>
          </a:xfrm>
          <a:prstGeom prst="rect">
            <a:avLst/>
          </a:prstGeom>
          <a:noFill/>
        </p:spPr>
        <p:txBody>
          <a:bodyPr wrap="square" rtlCol="0">
            <a:spAutoFit/>
          </a:bodyPr>
          <a:lstStyle/>
          <a:p>
            <a:pPr lvl="1"/>
            <a:r>
              <a:rPr lang="en-US" sz="1600" b="1" dirty="0"/>
              <a:t>14.1 Testing can find all the bugs</a:t>
            </a:r>
          </a:p>
          <a:p>
            <a:pPr lvl="1"/>
            <a:r>
              <a:rPr lang="en-US" sz="1600" b="1" dirty="0"/>
              <a:t>14.2 Production bug: testers have failed</a:t>
            </a:r>
          </a:p>
        </p:txBody>
      </p:sp>
      <p:sp>
        <p:nvSpPr>
          <p:cNvPr id="25" name="TextBox 24"/>
          <p:cNvSpPr txBox="1"/>
          <p:nvPr/>
        </p:nvSpPr>
        <p:spPr>
          <a:xfrm>
            <a:off x="5932071" y="2521671"/>
            <a:ext cx="5796715" cy="338554"/>
          </a:xfrm>
          <a:prstGeom prst="rect">
            <a:avLst/>
          </a:prstGeom>
          <a:noFill/>
        </p:spPr>
        <p:txBody>
          <a:bodyPr wrap="square" rtlCol="0">
            <a:spAutoFit/>
          </a:bodyPr>
          <a:lstStyle/>
          <a:p>
            <a:r>
              <a:rPr lang="en-US" sz="1600" b="1" dirty="0"/>
              <a:t>15. Testers just have to be smart. </a:t>
            </a:r>
          </a:p>
        </p:txBody>
      </p:sp>
      <p:sp>
        <p:nvSpPr>
          <p:cNvPr id="26" name="TextBox 25"/>
          <p:cNvSpPr txBox="1"/>
          <p:nvPr/>
        </p:nvSpPr>
        <p:spPr>
          <a:xfrm>
            <a:off x="5932071" y="2873770"/>
            <a:ext cx="5796715" cy="338554"/>
          </a:xfrm>
          <a:prstGeom prst="rect">
            <a:avLst/>
          </a:prstGeom>
          <a:noFill/>
        </p:spPr>
        <p:txBody>
          <a:bodyPr wrap="square" rtlCol="0">
            <a:spAutoFit/>
          </a:bodyPr>
          <a:lstStyle/>
          <a:p>
            <a:r>
              <a:rPr lang="en-US" sz="1600" b="1" dirty="0"/>
              <a:t>16. Learning testing</a:t>
            </a:r>
          </a:p>
        </p:txBody>
      </p:sp>
      <p:sp>
        <p:nvSpPr>
          <p:cNvPr id="27" name="TextBox 26"/>
          <p:cNvSpPr txBox="1"/>
          <p:nvPr/>
        </p:nvSpPr>
        <p:spPr>
          <a:xfrm>
            <a:off x="5932071" y="3824189"/>
            <a:ext cx="5796715" cy="338554"/>
          </a:xfrm>
          <a:prstGeom prst="rect">
            <a:avLst/>
          </a:prstGeom>
          <a:noFill/>
        </p:spPr>
        <p:txBody>
          <a:bodyPr wrap="square" rtlCol="0">
            <a:spAutoFit/>
          </a:bodyPr>
          <a:lstStyle/>
          <a:p>
            <a:r>
              <a:rPr lang="en-US" sz="1600" b="1" dirty="0"/>
              <a:t>17. Testers are unsuccessful developers</a:t>
            </a:r>
          </a:p>
        </p:txBody>
      </p:sp>
      <p:sp>
        <p:nvSpPr>
          <p:cNvPr id="28" name="TextBox 27"/>
          <p:cNvSpPr txBox="1"/>
          <p:nvPr/>
        </p:nvSpPr>
        <p:spPr>
          <a:xfrm>
            <a:off x="5932071" y="4528387"/>
            <a:ext cx="5796715" cy="338554"/>
          </a:xfrm>
          <a:prstGeom prst="rect">
            <a:avLst/>
          </a:prstGeom>
          <a:noFill/>
        </p:spPr>
        <p:txBody>
          <a:bodyPr wrap="square" rtlCol="0">
            <a:spAutoFit/>
          </a:bodyPr>
          <a:lstStyle/>
          <a:p>
            <a:r>
              <a:rPr lang="en-US" sz="1600" b="1" dirty="0"/>
              <a:t>18. Testing is an analytical activity. </a:t>
            </a:r>
          </a:p>
        </p:txBody>
      </p:sp>
      <p:sp>
        <p:nvSpPr>
          <p:cNvPr id="29" name="TextBox 28"/>
          <p:cNvSpPr txBox="1"/>
          <p:nvPr/>
        </p:nvSpPr>
        <p:spPr>
          <a:xfrm>
            <a:off x="5932071" y="5232585"/>
            <a:ext cx="5796715" cy="338554"/>
          </a:xfrm>
          <a:prstGeom prst="rect">
            <a:avLst/>
          </a:prstGeom>
          <a:noFill/>
        </p:spPr>
        <p:txBody>
          <a:bodyPr wrap="square" rtlCol="0">
            <a:spAutoFit/>
          </a:bodyPr>
          <a:lstStyle/>
          <a:p>
            <a:r>
              <a:rPr lang="en-US" sz="1600" b="1" dirty="0"/>
              <a:t>19. Counting test cases/execution is a good thing</a:t>
            </a:r>
          </a:p>
        </p:txBody>
      </p:sp>
      <p:sp>
        <p:nvSpPr>
          <p:cNvPr id="30" name="TextBox 29"/>
          <p:cNvSpPr txBox="1"/>
          <p:nvPr/>
        </p:nvSpPr>
        <p:spPr>
          <a:xfrm>
            <a:off x="5932071" y="5584684"/>
            <a:ext cx="5796715" cy="338554"/>
          </a:xfrm>
          <a:prstGeom prst="rect">
            <a:avLst/>
          </a:prstGeom>
          <a:noFill/>
        </p:spPr>
        <p:txBody>
          <a:bodyPr wrap="square" rtlCol="0">
            <a:spAutoFit/>
          </a:bodyPr>
          <a:lstStyle/>
          <a:p>
            <a:r>
              <a:rPr lang="en-US" sz="1600" b="1" dirty="0"/>
              <a:t>20. What is software testing</a:t>
            </a:r>
          </a:p>
        </p:txBody>
      </p:sp>
      <p:sp>
        <p:nvSpPr>
          <p:cNvPr id="31" name="TextBox 30"/>
          <p:cNvSpPr txBox="1"/>
          <p:nvPr/>
        </p:nvSpPr>
        <p:spPr>
          <a:xfrm>
            <a:off x="5932071" y="5936777"/>
            <a:ext cx="5796715" cy="338554"/>
          </a:xfrm>
          <a:prstGeom prst="rect">
            <a:avLst/>
          </a:prstGeom>
          <a:noFill/>
        </p:spPr>
        <p:txBody>
          <a:bodyPr wrap="square" rtlCol="0">
            <a:spAutoFit/>
          </a:bodyPr>
          <a:lstStyle/>
          <a:p>
            <a:r>
              <a:rPr lang="en-US" sz="1600" b="1" dirty="0"/>
              <a:t>21. I am a good tester</a:t>
            </a:r>
          </a:p>
        </p:txBody>
      </p:sp>
      <p:sp>
        <p:nvSpPr>
          <p:cNvPr id="32" name="TextBox 31"/>
          <p:cNvSpPr txBox="1"/>
          <p:nvPr/>
        </p:nvSpPr>
        <p:spPr>
          <a:xfrm>
            <a:off x="5787016" y="3138293"/>
            <a:ext cx="5796715" cy="584775"/>
          </a:xfrm>
          <a:prstGeom prst="rect">
            <a:avLst/>
          </a:prstGeom>
          <a:noFill/>
        </p:spPr>
        <p:txBody>
          <a:bodyPr wrap="square" rtlCol="0">
            <a:spAutoFit/>
          </a:bodyPr>
          <a:lstStyle/>
          <a:p>
            <a:pPr lvl="1"/>
            <a:r>
              <a:rPr lang="en-US" sz="1600" b="1" dirty="0" smtClean="0"/>
              <a:t>16.1 </a:t>
            </a:r>
            <a:r>
              <a:rPr lang="en-US" sz="1600" b="1" dirty="0"/>
              <a:t>Certifications are good or bad</a:t>
            </a:r>
          </a:p>
          <a:p>
            <a:pPr lvl="1"/>
            <a:r>
              <a:rPr lang="en-US" sz="1600" b="1" dirty="0" smtClean="0"/>
              <a:t>16.2 </a:t>
            </a:r>
            <a:r>
              <a:rPr lang="en-US" sz="1600" b="1" dirty="0"/>
              <a:t>I will test better next time</a:t>
            </a:r>
          </a:p>
        </p:txBody>
      </p:sp>
      <p:sp>
        <p:nvSpPr>
          <p:cNvPr id="3" name="Rectangle 2"/>
          <p:cNvSpPr/>
          <p:nvPr/>
        </p:nvSpPr>
        <p:spPr>
          <a:xfrm>
            <a:off x="5787016" y="4763710"/>
            <a:ext cx="4808560" cy="338554"/>
          </a:xfrm>
          <a:prstGeom prst="rect">
            <a:avLst/>
          </a:prstGeom>
          <a:noFill/>
        </p:spPr>
        <p:txBody>
          <a:bodyPr wrap="square" rtlCol="0">
            <a:spAutoFit/>
          </a:bodyPr>
          <a:lstStyle/>
          <a:p>
            <a:pPr lvl="1"/>
            <a:r>
              <a:rPr lang="en-US" sz="1600" b="1" dirty="0"/>
              <a:t>18.1 In order to properly test you need test cases</a:t>
            </a:r>
          </a:p>
        </p:txBody>
      </p:sp>
      <p:sp>
        <p:nvSpPr>
          <p:cNvPr id="33" name="TextBox 32"/>
          <p:cNvSpPr txBox="1"/>
          <p:nvPr/>
        </p:nvSpPr>
        <p:spPr>
          <a:xfrm>
            <a:off x="6259792" y="4110806"/>
            <a:ext cx="5796715" cy="338554"/>
          </a:xfrm>
          <a:prstGeom prst="rect">
            <a:avLst/>
          </a:prstGeom>
          <a:noFill/>
        </p:spPr>
        <p:txBody>
          <a:bodyPr wrap="square" rtlCol="0">
            <a:spAutoFit/>
          </a:bodyPr>
          <a:lstStyle/>
          <a:p>
            <a:r>
              <a:rPr lang="en-US" sz="1600" b="1" dirty="0" smtClean="0"/>
              <a:t>17.1 Testers should not learn how to code</a:t>
            </a:r>
            <a:endParaRPr lang="en-US" sz="1600" b="1" dirty="0"/>
          </a:p>
        </p:txBody>
      </p:sp>
      <p:sp>
        <p:nvSpPr>
          <p:cNvPr id="34" name="TextBox 33"/>
          <p:cNvSpPr txBox="1"/>
          <p:nvPr/>
        </p:nvSpPr>
        <p:spPr>
          <a:xfrm>
            <a:off x="782548" y="1097894"/>
            <a:ext cx="4800600" cy="338554"/>
          </a:xfrm>
          <a:prstGeom prst="rect">
            <a:avLst/>
          </a:prstGeom>
          <a:noFill/>
        </p:spPr>
        <p:txBody>
          <a:bodyPr wrap="square" rtlCol="0">
            <a:spAutoFit/>
          </a:bodyPr>
          <a:lstStyle/>
          <a:p>
            <a:r>
              <a:rPr lang="en-US" sz="1600" b="1" dirty="0" smtClean="0"/>
              <a:t>2.1 Anything can be tested</a:t>
            </a:r>
            <a:endParaRPr lang="en-US" sz="1600" b="1" dirty="0"/>
          </a:p>
        </p:txBody>
      </p:sp>
    </p:spTree>
    <p:extLst>
      <p:ext uri="{BB962C8B-B14F-4D97-AF65-F5344CB8AC3E}">
        <p14:creationId xmlns:p14="http://schemas.microsoft.com/office/powerpoint/2010/main" val="2033679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61136" y="-272716"/>
            <a:ext cx="15304420" cy="6817895"/>
          </a:xfrm>
          <a:prstGeom prst="rect">
            <a:avLst/>
          </a:prstGeom>
        </p:spPr>
      </p:pic>
      <p:sp>
        <p:nvSpPr>
          <p:cNvPr id="2" name="Title 1"/>
          <p:cNvSpPr>
            <a:spLocks noGrp="1"/>
          </p:cNvSpPr>
          <p:nvPr>
            <p:ph type="title"/>
          </p:nvPr>
        </p:nvSpPr>
        <p:spPr>
          <a:xfrm>
            <a:off x="224589" y="0"/>
            <a:ext cx="11967411" cy="1325563"/>
          </a:xfrm>
        </p:spPr>
        <p:txBody>
          <a:bodyPr/>
          <a:lstStyle/>
          <a:p>
            <a:r>
              <a:rPr lang="en-US" dirty="0" smtClean="0">
                <a:hlinkClick r:id="rId4" action="ppaction://hlinkfile"/>
              </a:rPr>
              <a:t>misconceptionsaboutsoftwaretesting.brainforit.com</a:t>
            </a:r>
            <a:endParaRPr lang="en-US" dirty="0"/>
          </a:p>
        </p:txBody>
      </p:sp>
      <p:pic>
        <p:nvPicPr>
          <p:cNvPr id="5" name="Picture 4"/>
          <p:cNvPicPr>
            <a:picLocks noChangeAspect="1"/>
          </p:cNvPicPr>
          <p:nvPr/>
        </p:nvPicPr>
        <p:blipFill>
          <a:blip r:embed="rId5"/>
          <a:stretch>
            <a:fillRect/>
          </a:stretch>
        </p:blipFill>
        <p:spPr>
          <a:xfrm>
            <a:off x="3290887" y="1776412"/>
            <a:ext cx="5610225" cy="3305175"/>
          </a:xfrm>
          <a:prstGeom prst="rect">
            <a:avLst/>
          </a:prstGeom>
        </p:spPr>
      </p:pic>
      <p:sp>
        <p:nvSpPr>
          <p:cNvPr id="6" name="TextBox 5"/>
          <p:cNvSpPr txBox="1"/>
          <p:nvPr/>
        </p:nvSpPr>
        <p:spPr>
          <a:xfrm>
            <a:off x="3638550" y="3244333"/>
            <a:ext cx="2857500" cy="400110"/>
          </a:xfrm>
          <a:prstGeom prst="rect">
            <a:avLst/>
          </a:prstGeom>
          <a:noFill/>
        </p:spPr>
        <p:txBody>
          <a:bodyPr wrap="square" rtlCol="0">
            <a:spAutoFit/>
          </a:bodyPr>
          <a:lstStyle/>
          <a:p>
            <a:r>
              <a:rPr lang="en-US" sz="2000" b="1" dirty="0" err="1" smtClean="0"/>
              <a:t>Tester_that_knows_it_all</a:t>
            </a:r>
            <a:endParaRPr lang="en-US" sz="2000" b="1" dirty="0"/>
          </a:p>
        </p:txBody>
      </p:sp>
      <p:pic>
        <p:nvPicPr>
          <p:cNvPr id="8" name="Picture 7"/>
          <p:cNvPicPr>
            <a:picLocks noChangeAspect="1"/>
          </p:cNvPicPr>
          <p:nvPr/>
        </p:nvPicPr>
        <p:blipFill>
          <a:blip r:embed="rId6"/>
          <a:stretch>
            <a:fillRect/>
          </a:stretch>
        </p:blipFill>
        <p:spPr>
          <a:xfrm>
            <a:off x="2186989" y="2409824"/>
            <a:ext cx="7753350" cy="2038350"/>
          </a:xfrm>
          <a:prstGeom prst="rect">
            <a:avLst/>
          </a:prstGeom>
        </p:spPr>
      </p:pic>
      <p:pic>
        <p:nvPicPr>
          <p:cNvPr id="9" name="Picture 8"/>
          <p:cNvPicPr>
            <a:picLocks noChangeAspect="1"/>
          </p:cNvPicPr>
          <p:nvPr/>
        </p:nvPicPr>
        <p:blipFill>
          <a:blip r:embed="rId7"/>
          <a:stretch>
            <a:fillRect/>
          </a:stretch>
        </p:blipFill>
        <p:spPr>
          <a:xfrm>
            <a:off x="2245894" y="2354527"/>
            <a:ext cx="7924800" cy="3038475"/>
          </a:xfrm>
          <a:prstGeom prst="rect">
            <a:avLst/>
          </a:prstGeom>
        </p:spPr>
      </p:pic>
    </p:spTree>
    <p:extLst>
      <p:ext uri="{BB962C8B-B14F-4D97-AF65-F5344CB8AC3E}">
        <p14:creationId xmlns:p14="http://schemas.microsoft.com/office/powerpoint/2010/main" val="25720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
                                        <p:tgtEl>
                                          <p:spTgt spid="5"/>
                                        </p:tgtEl>
                                      </p:cBhvr>
                                    </p:animEffect>
                                    <p:set>
                                      <p:cBhvr>
                                        <p:cTn id="16" dur="1" fill="hold">
                                          <p:stCondLst>
                                            <p:cond delay="9"/>
                                          </p:stCondLst>
                                        </p:cTn>
                                        <p:tgtEl>
                                          <p:spTgt spid="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10"/>
                                        <p:tgtEl>
                                          <p:spTgt spid="6">
                                            <p:txEl>
                                              <p:pRg st="0" end="0"/>
                                            </p:txEl>
                                          </p:spTgt>
                                        </p:tgtEl>
                                      </p:cBhvr>
                                    </p:animEffect>
                                    <p:set>
                                      <p:cBhvr>
                                        <p:cTn id="19" dur="1" fill="hold">
                                          <p:stCondLst>
                                            <p:cond delay="9"/>
                                          </p:stCondLst>
                                        </p:cTn>
                                        <p:tgtEl>
                                          <p:spTgt spid="6">
                                            <p:txEl>
                                              <p:pRg st="0" end="0"/>
                                            </p:txEl>
                                          </p:spTgt>
                                        </p:tgtEl>
                                        <p:attrNameLst>
                                          <p:attrName>style.visibility</p:attrName>
                                        </p:attrNameLst>
                                      </p:cBhvr>
                                      <p:to>
                                        <p:strVal val="hidden"/>
                                      </p:to>
                                    </p:set>
                                  </p:childTnLst>
                                </p:cTn>
                              </p:par>
                            </p:childTnLst>
                          </p:cTn>
                        </p:par>
                        <p:par>
                          <p:cTn id="20" fill="hold">
                            <p:stCondLst>
                              <p:cond delay="1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1. Everyone </a:t>
            </a:r>
            <a:r>
              <a:rPr lang="en-US" dirty="0"/>
              <a:t>can test</a:t>
            </a:r>
          </a:p>
        </p:txBody>
      </p:sp>
      <p:sp>
        <p:nvSpPr>
          <p:cNvPr id="3" name="Content Placeholder 2"/>
          <p:cNvSpPr>
            <a:spLocks noGrp="1"/>
          </p:cNvSpPr>
          <p:nvPr>
            <p:ph idx="1"/>
          </p:nvPr>
        </p:nvSpPr>
        <p:spPr/>
        <p:txBody>
          <a:bodyPr/>
          <a:lstStyle/>
          <a:p>
            <a:r>
              <a:rPr lang="en-US" dirty="0"/>
              <a:t>Saying that everyone can test is like saying everyone can drive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2582" y="2372965"/>
            <a:ext cx="2245964" cy="138033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3737" y="2372965"/>
            <a:ext cx="1839137" cy="137935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8523" y="2372965"/>
            <a:ext cx="2105214" cy="137811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8546" y="2372965"/>
            <a:ext cx="2449977" cy="1378112"/>
          </a:xfrm>
          <a:prstGeom prst="rect">
            <a:avLst/>
          </a:prstGeom>
        </p:spPr>
      </p:pic>
      <p:sp>
        <p:nvSpPr>
          <p:cNvPr id="5" name="Rectangle 4"/>
          <p:cNvSpPr/>
          <p:nvPr/>
        </p:nvSpPr>
        <p:spPr>
          <a:xfrm>
            <a:off x="595709" y="997957"/>
            <a:ext cx="4942187" cy="369332"/>
          </a:xfrm>
          <a:prstGeom prst="rect">
            <a:avLst/>
          </a:prstGeom>
        </p:spPr>
        <p:txBody>
          <a:bodyPr wrap="none">
            <a:spAutoFit/>
          </a:bodyPr>
          <a:lstStyle/>
          <a:p>
            <a:r>
              <a:rPr lang="en-US" b="1" i="1" dirty="0" smtClean="0"/>
              <a:t>1.1 Tester’s </a:t>
            </a:r>
            <a:r>
              <a:rPr lang="en-US" b="1" i="1" dirty="0"/>
              <a:t>salary should be less then a developer</a:t>
            </a:r>
          </a:p>
        </p:txBody>
      </p:sp>
    </p:spTree>
    <p:extLst>
      <p:ext uri="{BB962C8B-B14F-4D97-AF65-F5344CB8AC3E}">
        <p14:creationId xmlns:p14="http://schemas.microsoft.com/office/powerpoint/2010/main" val="214630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1. Everyone </a:t>
            </a:r>
            <a:r>
              <a:rPr lang="en-US" dirty="0"/>
              <a:t>can test</a:t>
            </a:r>
          </a:p>
        </p:txBody>
      </p:sp>
      <p:sp>
        <p:nvSpPr>
          <p:cNvPr id="6" name="TextBox 5"/>
          <p:cNvSpPr txBox="1"/>
          <p:nvPr/>
        </p:nvSpPr>
        <p:spPr>
          <a:xfrm>
            <a:off x="-513" y="6456186"/>
            <a:ext cx="2682240" cy="461665"/>
          </a:xfrm>
          <a:prstGeom prst="rect">
            <a:avLst/>
          </a:prstGeom>
          <a:noFill/>
        </p:spPr>
        <p:txBody>
          <a:bodyPr wrap="square" rtlCol="0">
            <a:spAutoFit/>
          </a:bodyPr>
          <a:lstStyle/>
          <a:p>
            <a:r>
              <a:rPr lang="en-US" sz="2400" dirty="0" smtClean="0">
                <a:hlinkClick r:id="rId3" action="ppaction://hlinkfile"/>
              </a:rPr>
              <a:t>TheTestingMap.org</a:t>
            </a:r>
            <a:endParaRPr lang="en-US" sz="2400"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9799" y="1417517"/>
            <a:ext cx="7356917" cy="4904988"/>
          </a:xfrm>
          <a:prstGeom prst="rect">
            <a:avLst/>
          </a:prstGeom>
        </p:spPr>
      </p:pic>
      <p:sp>
        <p:nvSpPr>
          <p:cNvPr id="5" name="Rectangle 4"/>
          <p:cNvSpPr/>
          <p:nvPr/>
        </p:nvSpPr>
        <p:spPr>
          <a:xfrm>
            <a:off x="595709" y="997957"/>
            <a:ext cx="4942187" cy="369332"/>
          </a:xfrm>
          <a:prstGeom prst="rect">
            <a:avLst/>
          </a:prstGeom>
        </p:spPr>
        <p:txBody>
          <a:bodyPr wrap="none">
            <a:spAutoFit/>
          </a:bodyPr>
          <a:lstStyle/>
          <a:p>
            <a:r>
              <a:rPr lang="en-US" b="1" i="1" dirty="0" smtClean="0"/>
              <a:t>1.1 Tester’s </a:t>
            </a:r>
            <a:r>
              <a:rPr lang="en-US" b="1" i="1" dirty="0"/>
              <a:t>salary should be less then a developer</a:t>
            </a:r>
          </a:p>
        </p:txBody>
      </p:sp>
    </p:spTree>
    <p:extLst>
      <p:ext uri="{BB962C8B-B14F-4D97-AF65-F5344CB8AC3E}">
        <p14:creationId xmlns:p14="http://schemas.microsoft.com/office/powerpoint/2010/main" val="140008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8411" y="3012741"/>
            <a:ext cx="10515600" cy="4351338"/>
          </a:xfrm>
        </p:spPr>
        <p:txBody>
          <a:bodyPr>
            <a:normAutofit/>
          </a:bodyPr>
          <a:lstStyle/>
          <a:p>
            <a:pPr marL="0" indent="0" algn="ctr">
              <a:buNone/>
            </a:pPr>
            <a:r>
              <a:rPr lang="en-US" sz="8000" dirty="0" smtClean="0"/>
              <a:t>Why does this happen?</a:t>
            </a:r>
            <a:endParaRPr lang="en-US" sz="8000" dirty="0"/>
          </a:p>
        </p:txBody>
      </p:sp>
      <p:sp>
        <p:nvSpPr>
          <p:cNvPr id="4" name="Title 1"/>
          <p:cNvSpPr>
            <a:spLocks noGrp="1"/>
          </p:cNvSpPr>
          <p:nvPr>
            <p:ph type="title"/>
          </p:nvPr>
        </p:nvSpPr>
        <p:spPr>
          <a:xfrm>
            <a:off x="0" y="0"/>
            <a:ext cx="10515600" cy="1325563"/>
          </a:xfrm>
        </p:spPr>
        <p:txBody>
          <a:bodyPr/>
          <a:lstStyle/>
          <a:p>
            <a:r>
              <a:rPr lang="en-US" dirty="0" smtClean="0"/>
              <a:t>1. Everyone </a:t>
            </a:r>
            <a:r>
              <a:rPr lang="en-US" dirty="0"/>
              <a:t>can test</a:t>
            </a:r>
          </a:p>
        </p:txBody>
      </p:sp>
      <p:sp>
        <p:nvSpPr>
          <p:cNvPr id="5" name="Rectangle 4"/>
          <p:cNvSpPr/>
          <p:nvPr/>
        </p:nvSpPr>
        <p:spPr>
          <a:xfrm>
            <a:off x="595709" y="997957"/>
            <a:ext cx="4942187" cy="369332"/>
          </a:xfrm>
          <a:prstGeom prst="rect">
            <a:avLst/>
          </a:prstGeom>
        </p:spPr>
        <p:txBody>
          <a:bodyPr wrap="none">
            <a:spAutoFit/>
          </a:bodyPr>
          <a:lstStyle/>
          <a:p>
            <a:r>
              <a:rPr lang="en-US" b="1" i="1" dirty="0" smtClean="0"/>
              <a:t>1.1 Tester’s </a:t>
            </a:r>
            <a:r>
              <a:rPr lang="en-US" b="1" i="1" dirty="0"/>
              <a:t>salary should be less then a developer</a:t>
            </a:r>
          </a:p>
        </p:txBody>
      </p:sp>
    </p:spTree>
    <p:extLst>
      <p:ext uri="{BB962C8B-B14F-4D97-AF65-F5344CB8AC3E}">
        <p14:creationId xmlns:p14="http://schemas.microsoft.com/office/powerpoint/2010/main" val="3210226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896600" cy="1325563"/>
          </a:xfrm>
        </p:spPr>
        <p:txBody>
          <a:bodyPr/>
          <a:lstStyle/>
          <a:p>
            <a:r>
              <a:rPr lang="en-US" dirty="0" smtClean="0"/>
              <a:t>2. Testing </a:t>
            </a:r>
            <a:r>
              <a:rPr lang="en-US" dirty="0"/>
              <a:t>can be done under any circumstances</a:t>
            </a:r>
          </a:p>
        </p:txBody>
      </p:sp>
      <p:sp>
        <p:nvSpPr>
          <p:cNvPr id="4" name="Freeform 3"/>
          <p:cNvSpPr/>
          <p:nvPr/>
        </p:nvSpPr>
        <p:spPr>
          <a:xfrm>
            <a:off x="2075526" y="1863146"/>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eeform 4"/>
          <p:cNvSpPr/>
          <p:nvPr/>
        </p:nvSpPr>
        <p:spPr>
          <a:xfrm>
            <a:off x="2476579" y="1895244"/>
            <a:ext cx="0" cy="593558"/>
          </a:xfrm>
          <a:custGeom>
            <a:avLst/>
            <a:gdLst>
              <a:gd name="connsiteX0" fmla="*/ 0 w 0"/>
              <a:gd name="connsiteY0" fmla="*/ 0 h 593558"/>
              <a:gd name="connsiteX1" fmla="*/ 0 w 0"/>
              <a:gd name="connsiteY1" fmla="*/ 593558 h 593558"/>
            </a:gdLst>
            <a:ahLst/>
            <a:cxnLst>
              <a:cxn ang="0">
                <a:pos x="connsiteX0" y="connsiteY0"/>
              </a:cxn>
              <a:cxn ang="0">
                <a:pos x="connsiteX1" y="connsiteY1"/>
              </a:cxn>
            </a:cxnLst>
            <a:rect l="l" t="t" r="r" b="b"/>
            <a:pathLst>
              <a:path h="593558">
                <a:moveTo>
                  <a:pt x="0" y="0"/>
                </a:moveTo>
                <a:lnTo>
                  <a:pt x="0" y="593558"/>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eeform 5"/>
          <p:cNvSpPr/>
          <p:nvPr/>
        </p:nvSpPr>
        <p:spPr>
          <a:xfrm>
            <a:off x="2053468" y="2472746"/>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eeform 6"/>
          <p:cNvSpPr/>
          <p:nvPr/>
        </p:nvSpPr>
        <p:spPr>
          <a:xfrm>
            <a:off x="2091568" y="2175967"/>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5410527" y="1992243"/>
            <a:ext cx="6256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42611" y="2230217"/>
            <a:ext cx="6256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36169" y="1882605"/>
            <a:ext cx="394201" cy="20589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000074" y="2101882"/>
            <a:ext cx="430296" cy="26733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7687644" y="1460413"/>
            <a:ext cx="24825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testing</a:t>
            </a:r>
            <a:endParaRPr lang="en-US" dirty="0"/>
          </a:p>
        </p:txBody>
      </p:sp>
      <p:sp>
        <p:nvSpPr>
          <p:cNvPr id="13" name="Freeform 12"/>
          <p:cNvSpPr/>
          <p:nvPr/>
        </p:nvSpPr>
        <p:spPr>
          <a:xfrm>
            <a:off x="6962877" y="1782172"/>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eeform 13"/>
          <p:cNvSpPr/>
          <p:nvPr/>
        </p:nvSpPr>
        <p:spPr>
          <a:xfrm>
            <a:off x="7363930" y="1814270"/>
            <a:ext cx="0" cy="593558"/>
          </a:xfrm>
          <a:custGeom>
            <a:avLst/>
            <a:gdLst>
              <a:gd name="connsiteX0" fmla="*/ 0 w 0"/>
              <a:gd name="connsiteY0" fmla="*/ 0 h 593558"/>
              <a:gd name="connsiteX1" fmla="*/ 0 w 0"/>
              <a:gd name="connsiteY1" fmla="*/ 593558 h 593558"/>
            </a:gdLst>
            <a:ahLst/>
            <a:cxnLst>
              <a:cxn ang="0">
                <a:pos x="connsiteX0" y="connsiteY0"/>
              </a:cxn>
              <a:cxn ang="0">
                <a:pos x="connsiteX1" y="connsiteY1"/>
              </a:cxn>
            </a:cxnLst>
            <a:rect l="l" t="t" r="r" b="b"/>
            <a:pathLst>
              <a:path h="593558">
                <a:moveTo>
                  <a:pt x="0" y="0"/>
                </a:moveTo>
                <a:lnTo>
                  <a:pt x="0" y="593558"/>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Freeform 14"/>
          <p:cNvSpPr/>
          <p:nvPr/>
        </p:nvSpPr>
        <p:spPr>
          <a:xfrm>
            <a:off x="6940819" y="2391772"/>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15"/>
          <p:cNvSpPr/>
          <p:nvPr/>
        </p:nvSpPr>
        <p:spPr>
          <a:xfrm>
            <a:off x="6978919" y="2094993"/>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8" name="Straight Connector 17"/>
          <p:cNvCxnSpPr/>
          <p:nvPr/>
        </p:nvCxnSpPr>
        <p:spPr>
          <a:xfrm>
            <a:off x="2091567" y="1628053"/>
            <a:ext cx="533033" cy="1031631"/>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19" name="TextBox 18"/>
          <p:cNvSpPr txBox="1"/>
          <p:nvPr/>
        </p:nvSpPr>
        <p:spPr>
          <a:xfrm>
            <a:off x="2711072" y="1695506"/>
            <a:ext cx="2560320" cy="769441"/>
          </a:xfrm>
          <a:prstGeom prst="rect">
            <a:avLst/>
          </a:prstGeom>
          <a:noFill/>
        </p:spPr>
        <p:txBody>
          <a:bodyPr wrap="square" rtlCol="0">
            <a:spAutoFit/>
          </a:bodyPr>
          <a:lstStyle/>
          <a:p>
            <a:r>
              <a:rPr lang="en-US" sz="4400" b="1" dirty="0" smtClean="0"/>
              <a:t>testability</a:t>
            </a:r>
            <a:endParaRPr lang="en-US" sz="4400" b="1" dirty="0"/>
          </a:p>
        </p:txBody>
      </p:sp>
      <p:cxnSp>
        <p:nvCxnSpPr>
          <p:cNvPr id="20" name="Straight Connector 19"/>
          <p:cNvCxnSpPr/>
          <p:nvPr/>
        </p:nvCxnSpPr>
        <p:spPr>
          <a:xfrm>
            <a:off x="7155382" y="1460413"/>
            <a:ext cx="160061" cy="1199271"/>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3" name="Straight Connector 22"/>
          <p:cNvCxnSpPr/>
          <p:nvPr/>
        </p:nvCxnSpPr>
        <p:spPr>
          <a:xfrm flipV="1">
            <a:off x="7677257" y="1992244"/>
            <a:ext cx="1929023" cy="237973"/>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21" name="TextBox 20"/>
          <p:cNvSpPr txBox="1"/>
          <p:nvPr/>
        </p:nvSpPr>
        <p:spPr>
          <a:xfrm>
            <a:off x="561455" y="950610"/>
            <a:ext cx="5973128" cy="461665"/>
          </a:xfrm>
          <a:prstGeom prst="rect">
            <a:avLst/>
          </a:prstGeom>
          <a:noFill/>
        </p:spPr>
        <p:txBody>
          <a:bodyPr wrap="square" rtlCol="0">
            <a:spAutoFit/>
          </a:bodyPr>
          <a:lstStyle/>
          <a:p>
            <a:r>
              <a:rPr lang="en-US" sz="2400" i="1" dirty="0" smtClean="0"/>
              <a:t>2.1 Anything can be tested</a:t>
            </a:r>
            <a:endParaRPr lang="en-US" sz="2400" i="1" dirty="0"/>
          </a:p>
        </p:txBody>
      </p:sp>
    </p:spTree>
    <p:extLst>
      <p:ext uri="{BB962C8B-B14F-4D97-AF65-F5344CB8AC3E}">
        <p14:creationId xmlns:p14="http://schemas.microsoft.com/office/powerpoint/2010/main" val="176653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childTnLst>
                          </p:cTn>
                        </p:par>
                        <p:par>
                          <p:cTn id="20" fill="hold">
                            <p:stCondLst>
                              <p:cond delay="1550"/>
                            </p:stCondLst>
                            <p:childTnLst>
                              <p:par>
                                <p:cTn id="21" presetID="22"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
                                        <p:tgtEl>
                                          <p:spTgt spid="5"/>
                                        </p:tgtEl>
                                      </p:cBhvr>
                                    </p:animEffect>
                                  </p:childTnLst>
                                </p:cTn>
                              </p:par>
                            </p:childTnLst>
                          </p:cTn>
                        </p:par>
                        <p:par>
                          <p:cTn id="24" fill="hold">
                            <p:stCondLst>
                              <p:cond delay="16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
                                        <p:tgtEl>
                                          <p:spTgt spid="6"/>
                                        </p:tgtEl>
                                      </p:cBhvr>
                                    </p:animEffect>
                                  </p:childTnLst>
                                </p:cTn>
                              </p:par>
                            </p:childTnLst>
                          </p:cTn>
                        </p:par>
                        <p:par>
                          <p:cTn id="28" fill="hold">
                            <p:stCondLst>
                              <p:cond delay="165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
                                        <p:tgtEl>
                                          <p:spTgt spid="7"/>
                                        </p:tgtEl>
                                      </p:cBhvr>
                                    </p:animEffect>
                                  </p:childTnLst>
                                </p:cTn>
                              </p:par>
                            </p:childTnLst>
                          </p:cTn>
                        </p:par>
                        <p:par>
                          <p:cTn id="32" fill="hold">
                            <p:stCondLst>
                              <p:cond delay="17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250"/>
                                        <p:tgtEl>
                                          <p:spTgt spid="8"/>
                                        </p:tgtEl>
                                      </p:cBhvr>
                                    </p:animEffect>
                                  </p:childTnLst>
                                </p:cTn>
                              </p:par>
                            </p:childTnLst>
                          </p:cTn>
                        </p:par>
                        <p:par>
                          <p:cTn id="36" fill="hold">
                            <p:stCondLst>
                              <p:cond delay="1950"/>
                            </p:stCondLst>
                            <p:childTnLst>
                              <p:par>
                                <p:cTn id="37" presetID="22" presetClass="entr" presetSubtype="8"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250"/>
                                        <p:tgtEl>
                                          <p:spTgt spid="9"/>
                                        </p:tgtEl>
                                      </p:cBhvr>
                                    </p:animEffect>
                                  </p:childTnLst>
                                </p:cTn>
                              </p:par>
                            </p:childTnLst>
                          </p:cTn>
                        </p:par>
                        <p:par>
                          <p:cTn id="40" fill="hold">
                            <p:stCondLst>
                              <p:cond delay="2200"/>
                            </p:stCondLst>
                            <p:childTnLst>
                              <p:par>
                                <p:cTn id="41" presetID="2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250"/>
                                        <p:tgtEl>
                                          <p:spTgt spid="10"/>
                                        </p:tgtEl>
                                      </p:cBhvr>
                                    </p:animEffect>
                                  </p:childTnLst>
                                </p:cTn>
                              </p:par>
                            </p:childTnLst>
                          </p:cTn>
                        </p:par>
                        <p:par>
                          <p:cTn id="44" fill="hold">
                            <p:stCondLst>
                              <p:cond delay="2450"/>
                            </p:stCondLst>
                            <p:childTnLst>
                              <p:par>
                                <p:cTn id="45" presetID="22" presetClass="entr" presetSubtype="1"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250"/>
                                        <p:tgtEl>
                                          <p:spTgt spid="11"/>
                                        </p:tgtEl>
                                      </p:cBhvr>
                                    </p:animEffect>
                                  </p:childTnLst>
                                </p:cTn>
                              </p:par>
                            </p:childTnLst>
                          </p:cTn>
                        </p:par>
                        <p:par>
                          <p:cTn id="48" fill="hold">
                            <p:stCondLst>
                              <p:cond delay="2700"/>
                            </p:stCondLst>
                            <p:childTnLst>
                              <p:par>
                                <p:cTn id="49" presetID="2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left)">
                                      <p:cBhvr>
                                        <p:cTn id="51" dur="50"/>
                                        <p:tgtEl>
                                          <p:spTgt spid="13"/>
                                        </p:tgtEl>
                                      </p:cBhvr>
                                    </p:animEffect>
                                  </p:childTnLst>
                                </p:cTn>
                              </p:par>
                            </p:childTnLst>
                          </p:cTn>
                        </p:par>
                        <p:par>
                          <p:cTn id="52" fill="hold">
                            <p:stCondLst>
                              <p:cond delay="2750"/>
                            </p:stCondLst>
                            <p:childTnLst>
                              <p:par>
                                <p:cTn id="53" presetID="22" presetClass="entr" presetSubtype="1"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up)">
                                      <p:cBhvr>
                                        <p:cTn id="55" dur="50"/>
                                        <p:tgtEl>
                                          <p:spTgt spid="14"/>
                                        </p:tgtEl>
                                      </p:cBhvr>
                                    </p:animEffect>
                                  </p:childTnLst>
                                </p:cTn>
                              </p:par>
                            </p:childTnLst>
                          </p:cTn>
                        </p:par>
                        <p:par>
                          <p:cTn id="56" fill="hold">
                            <p:stCondLst>
                              <p:cond delay="2800"/>
                            </p:stCondLst>
                            <p:childTnLst>
                              <p:par>
                                <p:cTn id="57" presetID="2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right)">
                                      <p:cBhvr>
                                        <p:cTn id="59" dur="50"/>
                                        <p:tgtEl>
                                          <p:spTgt spid="15"/>
                                        </p:tgtEl>
                                      </p:cBhvr>
                                    </p:animEffect>
                                  </p:childTnLst>
                                </p:cTn>
                              </p:par>
                            </p:childTnLst>
                          </p:cTn>
                        </p:par>
                        <p:par>
                          <p:cTn id="60" fill="hold">
                            <p:stCondLst>
                              <p:cond delay="285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
                                        <p:tgtEl>
                                          <p:spTgt spid="16"/>
                                        </p:tgtEl>
                                      </p:cBhvr>
                                    </p:animEffect>
                                  </p:childTnLst>
                                </p:cTn>
                              </p:par>
                            </p:childTnLst>
                          </p:cTn>
                        </p:par>
                        <p:par>
                          <p:cTn id="64" fill="hold">
                            <p:stCondLst>
                              <p:cond delay="2900"/>
                            </p:stCondLst>
                            <p:childTnLst>
                              <p:par>
                                <p:cTn id="65" presetID="22" presetClass="entr" presetSubtype="8"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par>
                          <p:cTn id="73" fill="hold">
                            <p:stCondLst>
                              <p:cond delay="500"/>
                            </p:stCondLst>
                            <p:childTnLst>
                              <p:par>
                                <p:cTn id="74" presetID="22" presetClass="entr" presetSubtype="1" fill="hold"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up)">
                                      <p:cBhvr>
                                        <p:cTn id="76" dur="500"/>
                                        <p:tgtEl>
                                          <p:spTgt spid="20"/>
                                        </p:tgtEl>
                                      </p:cBhvr>
                                    </p:animEffect>
                                  </p:childTnLst>
                                </p:cTn>
                              </p:par>
                            </p:childTnLst>
                          </p:cTn>
                        </p:par>
                        <p:par>
                          <p:cTn id="77" fill="hold">
                            <p:stCondLst>
                              <p:cond delay="1000"/>
                            </p:stCondLst>
                            <p:childTnLst>
                              <p:par>
                                <p:cTn id="78" presetID="22" presetClass="entr" presetSubtype="8"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12" grpId="0"/>
      <p:bldP spid="13" grpId="0" animBg="1"/>
      <p:bldP spid="14" grpId="0" animBg="1"/>
      <p:bldP spid="15" grpId="0" animBg="1"/>
      <p:bldP spid="16" grpId="0" animBg="1"/>
      <p:bldP spid="19"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896600" cy="1325563"/>
          </a:xfrm>
        </p:spPr>
        <p:txBody>
          <a:bodyPr/>
          <a:lstStyle/>
          <a:p>
            <a:r>
              <a:rPr lang="en-US" dirty="0" smtClean="0"/>
              <a:t>2. Testing </a:t>
            </a:r>
            <a:r>
              <a:rPr lang="en-US" dirty="0"/>
              <a:t>can be done under any circumstances</a:t>
            </a:r>
          </a:p>
        </p:txBody>
      </p:sp>
      <p:sp>
        <p:nvSpPr>
          <p:cNvPr id="4" name="Freeform 3"/>
          <p:cNvSpPr/>
          <p:nvPr/>
        </p:nvSpPr>
        <p:spPr>
          <a:xfrm>
            <a:off x="2075526" y="1863146"/>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eeform 4"/>
          <p:cNvSpPr/>
          <p:nvPr/>
        </p:nvSpPr>
        <p:spPr>
          <a:xfrm>
            <a:off x="2476579" y="1895244"/>
            <a:ext cx="0" cy="593558"/>
          </a:xfrm>
          <a:custGeom>
            <a:avLst/>
            <a:gdLst>
              <a:gd name="connsiteX0" fmla="*/ 0 w 0"/>
              <a:gd name="connsiteY0" fmla="*/ 0 h 593558"/>
              <a:gd name="connsiteX1" fmla="*/ 0 w 0"/>
              <a:gd name="connsiteY1" fmla="*/ 593558 h 593558"/>
            </a:gdLst>
            <a:ahLst/>
            <a:cxnLst>
              <a:cxn ang="0">
                <a:pos x="connsiteX0" y="connsiteY0"/>
              </a:cxn>
              <a:cxn ang="0">
                <a:pos x="connsiteX1" y="connsiteY1"/>
              </a:cxn>
            </a:cxnLst>
            <a:rect l="l" t="t" r="r" b="b"/>
            <a:pathLst>
              <a:path h="593558">
                <a:moveTo>
                  <a:pt x="0" y="0"/>
                </a:moveTo>
                <a:lnTo>
                  <a:pt x="0" y="593558"/>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eeform 5"/>
          <p:cNvSpPr/>
          <p:nvPr/>
        </p:nvSpPr>
        <p:spPr>
          <a:xfrm>
            <a:off x="2053468" y="2472746"/>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eeform 6"/>
          <p:cNvSpPr/>
          <p:nvPr/>
        </p:nvSpPr>
        <p:spPr>
          <a:xfrm>
            <a:off x="2091568" y="2175967"/>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5410527" y="1992243"/>
            <a:ext cx="6256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42611" y="2230217"/>
            <a:ext cx="6256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36169" y="1882605"/>
            <a:ext cx="394201" cy="20589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000074" y="2101882"/>
            <a:ext cx="430296" cy="26733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7687644" y="1460413"/>
            <a:ext cx="24825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testing</a:t>
            </a:r>
            <a:endParaRPr lang="en-US" dirty="0"/>
          </a:p>
        </p:txBody>
      </p:sp>
      <p:sp>
        <p:nvSpPr>
          <p:cNvPr id="13" name="Freeform 12"/>
          <p:cNvSpPr/>
          <p:nvPr/>
        </p:nvSpPr>
        <p:spPr>
          <a:xfrm>
            <a:off x="6962877" y="1782172"/>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eeform 13"/>
          <p:cNvSpPr/>
          <p:nvPr/>
        </p:nvSpPr>
        <p:spPr>
          <a:xfrm>
            <a:off x="7363930" y="1814270"/>
            <a:ext cx="0" cy="593558"/>
          </a:xfrm>
          <a:custGeom>
            <a:avLst/>
            <a:gdLst>
              <a:gd name="connsiteX0" fmla="*/ 0 w 0"/>
              <a:gd name="connsiteY0" fmla="*/ 0 h 593558"/>
              <a:gd name="connsiteX1" fmla="*/ 0 w 0"/>
              <a:gd name="connsiteY1" fmla="*/ 593558 h 593558"/>
            </a:gdLst>
            <a:ahLst/>
            <a:cxnLst>
              <a:cxn ang="0">
                <a:pos x="connsiteX0" y="connsiteY0"/>
              </a:cxn>
              <a:cxn ang="0">
                <a:pos x="connsiteX1" y="connsiteY1"/>
              </a:cxn>
            </a:cxnLst>
            <a:rect l="l" t="t" r="r" b="b"/>
            <a:pathLst>
              <a:path h="593558">
                <a:moveTo>
                  <a:pt x="0" y="0"/>
                </a:moveTo>
                <a:lnTo>
                  <a:pt x="0" y="593558"/>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Freeform 14"/>
          <p:cNvSpPr/>
          <p:nvPr/>
        </p:nvSpPr>
        <p:spPr>
          <a:xfrm>
            <a:off x="6940819" y="2391772"/>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15"/>
          <p:cNvSpPr/>
          <p:nvPr/>
        </p:nvSpPr>
        <p:spPr>
          <a:xfrm>
            <a:off x="6978919" y="2094993"/>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8" name="Straight Connector 17"/>
          <p:cNvCxnSpPr/>
          <p:nvPr/>
        </p:nvCxnSpPr>
        <p:spPr>
          <a:xfrm>
            <a:off x="2091567" y="1628053"/>
            <a:ext cx="533033" cy="1031631"/>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19" name="TextBox 18"/>
          <p:cNvSpPr txBox="1"/>
          <p:nvPr/>
        </p:nvSpPr>
        <p:spPr>
          <a:xfrm>
            <a:off x="2711072" y="1695506"/>
            <a:ext cx="2560320" cy="769441"/>
          </a:xfrm>
          <a:prstGeom prst="rect">
            <a:avLst/>
          </a:prstGeom>
          <a:noFill/>
        </p:spPr>
        <p:txBody>
          <a:bodyPr wrap="square" rtlCol="0">
            <a:spAutoFit/>
          </a:bodyPr>
          <a:lstStyle/>
          <a:p>
            <a:r>
              <a:rPr lang="en-US" sz="4400" b="1" dirty="0" smtClean="0"/>
              <a:t>testability</a:t>
            </a:r>
            <a:endParaRPr lang="en-US" sz="4400" b="1" dirty="0"/>
          </a:p>
        </p:txBody>
      </p:sp>
      <p:cxnSp>
        <p:nvCxnSpPr>
          <p:cNvPr id="20" name="Straight Connector 19"/>
          <p:cNvCxnSpPr/>
          <p:nvPr/>
        </p:nvCxnSpPr>
        <p:spPr>
          <a:xfrm>
            <a:off x="7155382" y="1460413"/>
            <a:ext cx="160061" cy="1199271"/>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3" name="Straight Connector 22"/>
          <p:cNvCxnSpPr/>
          <p:nvPr/>
        </p:nvCxnSpPr>
        <p:spPr>
          <a:xfrm flipV="1">
            <a:off x="7677257" y="1992244"/>
            <a:ext cx="1929023" cy="237973"/>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pic>
        <p:nvPicPr>
          <p:cNvPr id="21" name="Picture 20"/>
          <p:cNvPicPr>
            <a:picLocks noChangeAspect="1"/>
          </p:cNvPicPr>
          <p:nvPr/>
        </p:nvPicPr>
        <p:blipFill>
          <a:blip r:embed="rId3">
            <a:clrChange>
              <a:clrFrom>
                <a:srgbClr val="FFFFFF"/>
              </a:clrFrom>
              <a:clrTo>
                <a:srgbClr val="FFFFFF">
                  <a:alpha val="0"/>
                </a:srgbClr>
              </a:clrTo>
            </a:clrChange>
          </a:blip>
          <a:stretch>
            <a:fillRect/>
          </a:stretch>
        </p:blipFill>
        <p:spPr>
          <a:xfrm>
            <a:off x="391103" y="2712401"/>
            <a:ext cx="8085664" cy="3668878"/>
          </a:xfrm>
          <a:prstGeom prst="rect">
            <a:avLst/>
          </a:prstGeom>
        </p:spPr>
      </p:pic>
      <p:sp>
        <p:nvSpPr>
          <p:cNvPr id="3" name="Rectangle 2"/>
          <p:cNvSpPr/>
          <p:nvPr/>
        </p:nvSpPr>
        <p:spPr>
          <a:xfrm>
            <a:off x="0" y="6500862"/>
            <a:ext cx="2632965" cy="461665"/>
          </a:xfrm>
          <a:prstGeom prst="rect">
            <a:avLst/>
          </a:prstGeom>
        </p:spPr>
        <p:txBody>
          <a:bodyPr wrap="none">
            <a:spAutoFit/>
          </a:bodyPr>
          <a:lstStyle/>
          <a:p>
            <a:r>
              <a:rPr lang="en-US" sz="2400" dirty="0" smtClean="0">
                <a:hlinkClick r:id="rId4"/>
              </a:rPr>
              <a:t>bugs.brainforit.com</a:t>
            </a:r>
            <a:endParaRPr lang="en-US" sz="2400" dirty="0"/>
          </a:p>
        </p:txBody>
      </p:sp>
      <p:sp>
        <p:nvSpPr>
          <p:cNvPr id="22" name="TextBox 21"/>
          <p:cNvSpPr txBox="1"/>
          <p:nvPr/>
        </p:nvSpPr>
        <p:spPr>
          <a:xfrm>
            <a:off x="561455" y="950610"/>
            <a:ext cx="5973128" cy="461665"/>
          </a:xfrm>
          <a:prstGeom prst="rect">
            <a:avLst/>
          </a:prstGeom>
          <a:noFill/>
        </p:spPr>
        <p:txBody>
          <a:bodyPr wrap="square" rtlCol="0">
            <a:spAutoFit/>
          </a:bodyPr>
          <a:lstStyle/>
          <a:p>
            <a:r>
              <a:rPr lang="en-US" sz="2400" i="1" dirty="0" smtClean="0"/>
              <a:t>Anything can be tested</a:t>
            </a:r>
            <a:endParaRPr lang="en-US" sz="2400" i="1" dirty="0"/>
          </a:p>
        </p:txBody>
      </p:sp>
      <p:sp>
        <p:nvSpPr>
          <p:cNvPr id="17" name="Right Brace 16"/>
          <p:cNvSpPr/>
          <p:nvPr/>
        </p:nvSpPr>
        <p:spPr>
          <a:xfrm>
            <a:off x="8043017" y="3033430"/>
            <a:ext cx="1314343" cy="2132653"/>
          </a:xfrm>
          <a:prstGeom prst="rightBrace">
            <a:avLst>
              <a:gd name="adj1" fmla="val 8333"/>
              <a:gd name="adj2" fmla="val 50360"/>
            </a:avLst>
          </a:prstGeom>
          <a:noFill/>
          <a:ln w="66675">
            <a:solidFill>
              <a:srgbClr val="B4E51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p:cNvSpPr txBox="1"/>
          <p:nvPr/>
        </p:nvSpPr>
        <p:spPr>
          <a:xfrm>
            <a:off x="9734550" y="3550631"/>
            <a:ext cx="2559050" cy="954107"/>
          </a:xfrm>
          <a:prstGeom prst="rect">
            <a:avLst/>
          </a:prstGeom>
          <a:noFill/>
        </p:spPr>
        <p:txBody>
          <a:bodyPr wrap="square" rtlCol="0">
            <a:spAutoFit/>
          </a:bodyPr>
          <a:lstStyle/>
          <a:p>
            <a:pPr algn="ctr"/>
            <a:r>
              <a:rPr lang="en-US" sz="2800" dirty="0" smtClean="0"/>
              <a:t>As a tester you use them</a:t>
            </a:r>
            <a:endParaRPr lang="en-US" sz="2800" dirty="0"/>
          </a:p>
        </p:txBody>
      </p:sp>
    </p:spTree>
    <p:extLst>
      <p:ext uri="{BB962C8B-B14F-4D97-AF65-F5344CB8AC3E}">
        <p14:creationId xmlns:p14="http://schemas.microsoft.com/office/powerpoint/2010/main" val="148397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896600" cy="1325563"/>
          </a:xfrm>
        </p:spPr>
        <p:txBody>
          <a:bodyPr/>
          <a:lstStyle/>
          <a:p>
            <a:r>
              <a:rPr lang="en-US" dirty="0" smtClean="0"/>
              <a:t>2. Testing </a:t>
            </a:r>
            <a:r>
              <a:rPr lang="en-US" dirty="0"/>
              <a:t>can be done under any circumstances</a:t>
            </a:r>
          </a:p>
        </p:txBody>
      </p:sp>
      <p:sp>
        <p:nvSpPr>
          <p:cNvPr id="4" name="Freeform 3"/>
          <p:cNvSpPr/>
          <p:nvPr/>
        </p:nvSpPr>
        <p:spPr>
          <a:xfrm>
            <a:off x="2075526" y="1863146"/>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eeform 4"/>
          <p:cNvSpPr/>
          <p:nvPr/>
        </p:nvSpPr>
        <p:spPr>
          <a:xfrm>
            <a:off x="2476579" y="1895244"/>
            <a:ext cx="0" cy="593558"/>
          </a:xfrm>
          <a:custGeom>
            <a:avLst/>
            <a:gdLst>
              <a:gd name="connsiteX0" fmla="*/ 0 w 0"/>
              <a:gd name="connsiteY0" fmla="*/ 0 h 593558"/>
              <a:gd name="connsiteX1" fmla="*/ 0 w 0"/>
              <a:gd name="connsiteY1" fmla="*/ 593558 h 593558"/>
            </a:gdLst>
            <a:ahLst/>
            <a:cxnLst>
              <a:cxn ang="0">
                <a:pos x="connsiteX0" y="connsiteY0"/>
              </a:cxn>
              <a:cxn ang="0">
                <a:pos x="connsiteX1" y="connsiteY1"/>
              </a:cxn>
            </a:cxnLst>
            <a:rect l="l" t="t" r="r" b="b"/>
            <a:pathLst>
              <a:path h="593558">
                <a:moveTo>
                  <a:pt x="0" y="0"/>
                </a:moveTo>
                <a:lnTo>
                  <a:pt x="0" y="593558"/>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Freeform 5"/>
          <p:cNvSpPr/>
          <p:nvPr/>
        </p:nvSpPr>
        <p:spPr>
          <a:xfrm>
            <a:off x="2053468" y="2472746"/>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reeform 6"/>
          <p:cNvSpPr/>
          <p:nvPr/>
        </p:nvSpPr>
        <p:spPr>
          <a:xfrm>
            <a:off x="2091568" y="2175967"/>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5410527" y="1992243"/>
            <a:ext cx="6256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42611" y="2230217"/>
            <a:ext cx="6256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36169" y="1882605"/>
            <a:ext cx="394201" cy="20589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000074" y="2101882"/>
            <a:ext cx="430296" cy="26733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p:cNvSpPr txBox="1">
            <a:spLocks/>
          </p:cNvSpPr>
          <p:nvPr/>
        </p:nvSpPr>
        <p:spPr>
          <a:xfrm>
            <a:off x="7687644" y="1460413"/>
            <a:ext cx="24825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testing</a:t>
            </a:r>
            <a:endParaRPr lang="en-US" dirty="0"/>
          </a:p>
        </p:txBody>
      </p:sp>
      <p:sp>
        <p:nvSpPr>
          <p:cNvPr id="13" name="Freeform 12"/>
          <p:cNvSpPr/>
          <p:nvPr/>
        </p:nvSpPr>
        <p:spPr>
          <a:xfrm>
            <a:off x="6962877" y="1782172"/>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reeform 13"/>
          <p:cNvSpPr/>
          <p:nvPr/>
        </p:nvSpPr>
        <p:spPr>
          <a:xfrm>
            <a:off x="7363930" y="1814270"/>
            <a:ext cx="0" cy="593558"/>
          </a:xfrm>
          <a:custGeom>
            <a:avLst/>
            <a:gdLst>
              <a:gd name="connsiteX0" fmla="*/ 0 w 0"/>
              <a:gd name="connsiteY0" fmla="*/ 0 h 593558"/>
              <a:gd name="connsiteX1" fmla="*/ 0 w 0"/>
              <a:gd name="connsiteY1" fmla="*/ 593558 h 593558"/>
            </a:gdLst>
            <a:ahLst/>
            <a:cxnLst>
              <a:cxn ang="0">
                <a:pos x="connsiteX0" y="connsiteY0"/>
              </a:cxn>
              <a:cxn ang="0">
                <a:pos x="connsiteX1" y="connsiteY1"/>
              </a:cxn>
            </a:cxnLst>
            <a:rect l="l" t="t" r="r" b="b"/>
            <a:pathLst>
              <a:path h="593558">
                <a:moveTo>
                  <a:pt x="0" y="0"/>
                </a:moveTo>
                <a:lnTo>
                  <a:pt x="0" y="593558"/>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Freeform 14"/>
          <p:cNvSpPr/>
          <p:nvPr/>
        </p:nvSpPr>
        <p:spPr>
          <a:xfrm>
            <a:off x="6940819" y="2391772"/>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15"/>
          <p:cNvSpPr/>
          <p:nvPr/>
        </p:nvSpPr>
        <p:spPr>
          <a:xfrm>
            <a:off x="6978919" y="2094993"/>
            <a:ext cx="385011" cy="16056"/>
          </a:xfrm>
          <a:custGeom>
            <a:avLst/>
            <a:gdLst>
              <a:gd name="connsiteX0" fmla="*/ 0 w 385011"/>
              <a:gd name="connsiteY0" fmla="*/ 16056 h 16056"/>
              <a:gd name="connsiteX1" fmla="*/ 385011 w 385011"/>
              <a:gd name="connsiteY1" fmla="*/ 13 h 16056"/>
            </a:gdLst>
            <a:ahLst/>
            <a:cxnLst>
              <a:cxn ang="0">
                <a:pos x="connsiteX0" y="connsiteY0"/>
              </a:cxn>
              <a:cxn ang="0">
                <a:pos x="connsiteX1" y="connsiteY1"/>
              </a:cxn>
            </a:cxnLst>
            <a:rect l="l" t="t" r="r" b="b"/>
            <a:pathLst>
              <a:path w="385011" h="16056">
                <a:moveTo>
                  <a:pt x="0" y="16056"/>
                </a:moveTo>
                <a:cubicBezTo>
                  <a:pt x="342205" y="-1055"/>
                  <a:pt x="213761" y="13"/>
                  <a:pt x="385011" y="13"/>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8" name="Straight Connector 17"/>
          <p:cNvCxnSpPr/>
          <p:nvPr/>
        </p:nvCxnSpPr>
        <p:spPr>
          <a:xfrm>
            <a:off x="2091567" y="1628053"/>
            <a:ext cx="533033" cy="1031631"/>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19" name="TextBox 18"/>
          <p:cNvSpPr txBox="1"/>
          <p:nvPr/>
        </p:nvSpPr>
        <p:spPr>
          <a:xfrm>
            <a:off x="2711072" y="1695506"/>
            <a:ext cx="2560320" cy="769441"/>
          </a:xfrm>
          <a:prstGeom prst="rect">
            <a:avLst/>
          </a:prstGeom>
          <a:noFill/>
        </p:spPr>
        <p:txBody>
          <a:bodyPr wrap="square" rtlCol="0">
            <a:spAutoFit/>
          </a:bodyPr>
          <a:lstStyle/>
          <a:p>
            <a:r>
              <a:rPr lang="en-US" sz="4400" b="1" dirty="0" smtClean="0"/>
              <a:t>testability</a:t>
            </a:r>
            <a:endParaRPr lang="en-US" sz="4400" b="1" dirty="0"/>
          </a:p>
        </p:txBody>
      </p:sp>
      <p:cxnSp>
        <p:nvCxnSpPr>
          <p:cNvPr id="20" name="Straight Connector 19"/>
          <p:cNvCxnSpPr/>
          <p:nvPr/>
        </p:nvCxnSpPr>
        <p:spPr>
          <a:xfrm>
            <a:off x="7155382" y="1460413"/>
            <a:ext cx="160061" cy="1199271"/>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3" name="Straight Connector 22"/>
          <p:cNvCxnSpPr/>
          <p:nvPr/>
        </p:nvCxnSpPr>
        <p:spPr>
          <a:xfrm flipV="1">
            <a:off x="7677257" y="1992244"/>
            <a:ext cx="1929023" cy="237973"/>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22" name="Content Placeholder 2"/>
          <p:cNvSpPr>
            <a:spLocks noGrp="1"/>
          </p:cNvSpPr>
          <p:nvPr>
            <p:ph idx="1"/>
          </p:nvPr>
        </p:nvSpPr>
        <p:spPr>
          <a:xfrm>
            <a:off x="957422" y="3296426"/>
            <a:ext cx="10515600" cy="2018242"/>
          </a:xfrm>
        </p:spPr>
        <p:txBody>
          <a:bodyPr/>
          <a:lstStyle/>
          <a:p>
            <a:r>
              <a:rPr lang="en-US" dirty="0" smtClean="0"/>
              <a:t>Testability </a:t>
            </a:r>
            <a:r>
              <a:rPr lang="en-US" dirty="0"/>
              <a:t>is a team’s approach </a:t>
            </a:r>
          </a:p>
          <a:p>
            <a:r>
              <a:rPr lang="en-US" dirty="0"/>
              <a:t>It should not be a accident but a conscious decision</a:t>
            </a:r>
          </a:p>
          <a:p>
            <a:r>
              <a:rPr lang="en-US" dirty="0"/>
              <a:t>Testability is the root cause of many production bugs and a lot of time is spent reproducing </a:t>
            </a:r>
            <a:r>
              <a:rPr lang="en-US" dirty="0" smtClean="0"/>
              <a:t>them</a:t>
            </a:r>
          </a:p>
          <a:p>
            <a:pPr marL="0" indent="0">
              <a:buNone/>
            </a:pPr>
            <a:endParaRPr lang="en-US" dirty="0"/>
          </a:p>
          <a:p>
            <a:pPr lvl="0"/>
            <a:endParaRPr lang="en-US" dirty="0"/>
          </a:p>
          <a:p>
            <a:endParaRPr lang="en-US" dirty="0"/>
          </a:p>
        </p:txBody>
      </p:sp>
      <p:sp>
        <p:nvSpPr>
          <p:cNvPr id="21" name="TextBox 20"/>
          <p:cNvSpPr txBox="1"/>
          <p:nvPr/>
        </p:nvSpPr>
        <p:spPr>
          <a:xfrm>
            <a:off x="561455" y="950610"/>
            <a:ext cx="5973128" cy="461665"/>
          </a:xfrm>
          <a:prstGeom prst="rect">
            <a:avLst/>
          </a:prstGeom>
          <a:noFill/>
        </p:spPr>
        <p:txBody>
          <a:bodyPr wrap="square" rtlCol="0">
            <a:spAutoFit/>
          </a:bodyPr>
          <a:lstStyle/>
          <a:p>
            <a:r>
              <a:rPr lang="en-US" sz="2400" i="1" dirty="0" smtClean="0"/>
              <a:t>Anything can be tested</a:t>
            </a:r>
            <a:endParaRPr lang="en-US" sz="2400" i="1" dirty="0"/>
          </a:p>
        </p:txBody>
      </p:sp>
    </p:spTree>
    <p:extLst>
      <p:ext uri="{BB962C8B-B14F-4D97-AF65-F5344CB8AC3E}">
        <p14:creationId xmlns:p14="http://schemas.microsoft.com/office/powerpoint/2010/main" val="95468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fade">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fade">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fade">
                                      <p:cBhvr>
                                        <p:cTn id="17" dur="5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795760" cy="1325563"/>
          </a:xfrm>
        </p:spPr>
        <p:txBody>
          <a:bodyPr/>
          <a:lstStyle/>
          <a:p>
            <a:r>
              <a:rPr lang="en-US" dirty="0" smtClean="0"/>
              <a:t>3. Testing cannot be done without specifications</a:t>
            </a:r>
            <a:endParaRPr lang="en-US" dirty="0"/>
          </a:p>
        </p:txBody>
      </p:sp>
      <p:sp>
        <p:nvSpPr>
          <p:cNvPr id="3" name="Content Placeholder 2"/>
          <p:cNvSpPr>
            <a:spLocks noGrp="1"/>
          </p:cNvSpPr>
          <p:nvPr>
            <p:ph idx="1"/>
          </p:nvPr>
        </p:nvSpPr>
        <p:spPr/>
        <p:txBody>
          <a:bodyPr/>
          <a:lstStyle/>
          <a:p>
            <a:r>
              <a:rPr lang="en-US" dirty="0" smtClean="0"/>
              <a:t>The outcome can be determined by the</a:t>
            </a:r>
          </a:p>
          <a:p>
            <a:pPr lvl="1"/>
            <a:r>
              <a:rPr lang="en-US" sz="2800" dirty="0" smtClean="0"/>
              <a:t>Nature of the product</a:t>
            </a:r>
          </a:p>
          <a:p>
            <a:pPr lvl="1"/>
            <a:r>
              <a:rPr lang="en-US" sz="2800" dirty="0" smtClean="0"/>
              <a:t>Tester’s  knowledge of the domain </a:t>
            </a:r>
          </a:p>
          <a:p>
            <a:pPr lvl="1"/>
            <a:r>
              <a:rPr lang="en-US" sz="2800" dirty="0" smtClean="0"/>
              <a:t>The skills and professionalism of the tester</a:t>
            </a:r>
          </a:p>
          <a:p>
            <a:pPr lvl="1"/>
            <a:r>
              <a:rPr lang="en-US" sz="2800" dirty="0" smtClean="0"/>
              <a:t>The availability of required resources</a:t>
            </a:r>
          </a:p>
          <a:p>
            <a:pPr lvl="1"/>
            <a:r>
              <a:rPr lang="en-US" sz="2800" dirty="0" smtClean="0"/>
              <a:t>By the approach you take: </a:t>
            </a:r>
            <a:r>
              <a:rPr lang="en-US" sz="2800" b="1" dirty="0" smtClean="0">
                <a:solidFill>
                  <a:srgbClr val="7030A0"/>
                </a:solidFill>
              </a:rPr>
              <a:t>exploratory testing</a:t>
            </a:r>
          </a:p>
        </p:txBody>
      </p:sp>
      <p:sp>
        <p:nvSpPr>
          <p:cNvPr id="4" name="Rectangle 3"/>
          <p:cNvSpPr/>
          <p:nvPr/>
        </p:nvSpPr>
        <p:spPr>
          <a:xfrm>
            <a:off x="5400007" y="4478774"/>
            <a:ext cx="5223802" cy="369332"/>
          </a:xfrm>
          <a:prstGeom prst="rect">
            <a:avLst/>
          </a:prstGeom>
        </p:spPr>
        <p:txBody>
          <a:bodyPr wrap="none">
            <a:spAutoFit/>
          </a:bodyPr>
          <a:lstStyle/>
          <a:p>
            <a:r>
              <a:rPr lang="en-US" i="1" dirty="0" smtClean="0">
                <a:solidFill>
                  <a:srgbClr val="7030A0"/>
                </a:solidFill>
              </a:rPr>
              <a:t> simultaneous learning</a:t>
            </a:r>
            <a:r>
              <a:rPr lang="en-US" i="1" dirty="0">
                <a:solidFill>
                  <a:srgbClr val="7030A0"/>
                </a:solidFill>
              </a:rPr>
              <a:t>, test design and test execution</a:t>
            </a:r>
          </a:p>
        </p:txBody>
      </p:sp>
      <p:sp>
        <p:nvSpPr>
          <p:cNvPr id="6" name="TextBox 5"/>
          <p:cNvSpPr txBox="1"/>
          <p:nvPr/>
        </p:nvSpPr>
        <p:spPr>
          <a:xfrm>
            <a:off x="657268" y="925745"/>
            <a:ext cx="5543550" cy="338554"/>
          </a:xfrm>
          <a:prstGeom prst="rect">
            <a:avLst/>
          </a:prstGeom>
          <a:noFill/>
        </p:spPr>
        <p:txBody>
          <a:bodyPr wrap="square" rtlCol="0">
            <a:spAutoFit/>
          </a:bodyPr>
          <a:lstStyle/>
          <a:p>
            <a:r>
              <a:rPr lang="en-US" sz="1600" b="1" dirty="0" smtClean="0"/>
              <a:t>3.1 </a:t>
            </a:r>
            <a:r>
              <a:rPr lang="en-US" sz="1600" b="1" dirty="0"/>
              <a:t>Understanding requirements means reading them</a:t>
            </a:r>
          </a:p>
        </p:txBody>
      </p:sp>
      <p:sp>
        <p:nvSpPr>
          <p:cNvPr id="7" name="Rectangle 6"/>
          <p:cNvSpPr/>
          <p:nvPr/>
        </p:nvSpPr>
        <p:spPr>
          <a:xfrm>
            <a:off x="190053" y="1206408"/>
            <a:ext cx="4265078" cy="338554"/>
          </a:xfrm>
          <a:prstGeom prst="rect">
            <a:avLst/>
          </a:prstGeom>
          <a:noFill/>
        </p:spPr>
        <p:txBody>
          <a:bodyPr wrap="square" rtlCol="0">
            <a:spAutoFit/>
          </a:bodyPr>
          <a:lstStyle/>
          <a:p>
            <a:pPr lvl="1"/>
            <a:r>
              <a:rPr lang="en-US" sz="1600" b="1" dirty="0" smtClean="0"/>
              <a:t>3.2 </a:t>
            </a:r>
            <a:r>
              <a:rPr lang="en-US" sz="1600" b="1" dirty="0"/>
              <a:t>Tests are executable specifications</a:t>
            </a:r>
          </a:p>
        </p:txBody>
      </p:sp>
    </p:spTree>
    <p:extLst>
      <p:ext uri="{BB962C8B-B14F-4D97-AF65-F5344CB8AC3E}">
        <p14:creationId xmlns:p14="http://schemas.microsoft.com/office/powerpoint/2010/main" val="84715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left)">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left)">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left)">
                                      <p:cBhvr>
                                        <p:cTn id="39" dur="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wipe(left)">
                                      <p:cBhvr>
                                        <p:cTn id="44" dur="500"/>
                                        <p:tgtEl>
                                          <p:spTgt spid="3">
                                            <p:txEl>
                                              <p:pRg st="5" end="5"/>
                                            </p:txEl>
                                          </p:spTgt>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0778" y="1551432"/>
            <a:ext cx="3298648" cy="4666488"/>
          </a:xfrm>
          <a:prstGeom prst="rect">
            <a:avLst/>
          </a:prstGeom>
          <a:ln>
            <a:solidFill>
              <a:schemeClr val="tx1"/>
            </a:solidFill>
          </a:ln>
        </p:spPr>
      </p:pic>
      <p:sp>
        <p:nvSpPr>
          <p:cNvPr id="10" name="Rectangle 9"/>
          <p:cNvSpPr/>
          <p:nvPr/>
        </p:nvSpPr>
        <p:spPr>
          <a:xfrm>
            <a:off x="4406185" y="2696867"/>
            <a:ext cx="5808480" cy="2362785"/>
          </a:xfrm>
          <a:prstGeom prst="rect">
            <a:avLst/>
          </a:prstGeom>
          <a:solidFill>
            <a:srgbClr val="F1F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0256"/>
            <a:ext cx="12054840" cy="1325563"/>
          </a:xfrm>
        </p:spPr>
        <p:txBody>
          <a:bodyPr/>
          <a:lstStyle/>
          <a:p>
            <a:r>
              <a:rPr lang="en-US" dirty="0" smtClean="0"/>
              <a:t>3.1.  </a:t>
            </a:r>
            <a:r>
              <a:rPr lang="en-US" sz="4000" dirty="0" smtClean="0"/>
              <a:t>Understanding </a:t>
            </a:r>
            <a:r>
              <a:rPr lang="en-US" sz="4000" dirty="0"/>
              <a:t>requirements means reading them</a:t>
            </a:r>
          </a:p>
        </p:txBody>
      </p:sp>
      <p:sp>
        <p:nvSpPr>
          <p:cNvPr id="4" name="TextBox 3"/>
          <p:cNvSpPr txBox="1"/>
          <p:nvPr/>
        </p:nvSpPr>
        <p:spPr>
          <a:xfrm>
            <a:off x="-514" y="6456186"/>
            <a:ext cx="5761233" cy="461665"/>
          </a:xfrm>
          <a:prstGeom prst="rect">
            <a:avLst/>
          </a:prstGeom>
          <a:noFill/>
        </p:spPr>
        <p:txBody>
          <a:bodyPr wrap="square" rtlCol="0">
            <a:spAutoFit/>
          </a:bodyPr>
          <a:lstStyle/>
          <a:p>
            <a:r>
              <a:rPr lang="en-US" sz="2400" dirty="0" smtClean="0">
                <a:hlinkClick r:id="rId4" action="ppaction://hlinkfile"/>
              </a:rPr>
              <a:t>reviewrequirements.brainforit.com</a:t>
            </a:r>
            <a:endParaRPr lang="en-US" sz="2400" dirty="0"/>
          </a:p>
        </p:txBody>
      </p:sp>
      <p:sp>
        <p:nvSpPr>
          <p:cNvPr id="6" name="Rectangle 5"/>
          <p:cNvSpPr/>
          <p:nvPr/>
        </p:nvSpPr>
        <p:spPr>
          <a:xfrm>
            <a:off x="4937102" y="2674787"/>
            <a:ext cx="6096000" cy="2246769"/>
          </a:xfrm>
          <a:prstGeom prst="rect">
            <a:avLst/>
          </a:prstGeom>
        </p:spPr>
        <p:txBody>
          <a:bodyPr>
            <a:spAutoFit/>
          </a:bodyPr>
          <a:lstStyle/>
          <a:p>
            <a:pPr marL="457200" indent="-457200">
              <a:buFont typeface="Arial" panose="020B0604020202020204" pitchFamily="34" charset="0"/>
              <a:buChar char="•"/>
            </a:pPr>
            <a:r>
              <a:rPr lang="en-US" sz="2800" dirty="0"/>
              <a:t>Critical Thinking </a:t>
            </a:r>
            <a:r>
              <a:rPr lang="en-US" sz="2800" dirty="0" smtClean="0"/>
              <a:t>Questions</a:t>
            </a:r>
          </a:p>
          <a:p>
            <a:pPr marL="457200" indent="-457200">
              <a:buFont typeface="Arial" panose="020B0604020202020204" pitchFamily="34" charset="0"/>
              <a:buChar char="•"/>
            </a:pPr>
            <a:r>
              <a:rPr lang="en-US" sz="2800" dirty="0" smtClean="0"/>
              <a:t>Sashimi</a:t>
            </a:r>
          </a:p>
          <a:p>
            <a:pPr marL="457200" indent="-457200">
              <a:buFont typeface="Arial" panose="020B0604020202020204" pitchFamily="34" charset="0"/>
              <a:buChar char="•"/>
            </a:pPr>
            <a:r>
              <a:rPr lang="en-US" sz="2800" dirty="0" smtClean="0"/>
              <a:t>Simulate </a:t>
            </a:r>
            <a:r>
              <a:rPr lang="en-US" sz="2800" dirty="0"/>
              <a:t>and </a:t>
            </a:r>
            <a:r>
              <a:rPr lang="en-US" sz="2800" dirty="0" smtClean="0"/>
              <a:t>Model</a:t>
            </a:r>
          </a:p>
          <a:p>
            <a:pPr marL="457200" indent="-457200">
              <a:buFont typeface="Arial" panose="020B0604020202020204" pitchFamily="34" charset="0"/>
              <a:buChar char="•"/>
            </a:pPr>
            <a:r>
              <a:rPr lang="en-US" sz="2800" dirty="0" smtClean="0"/>
              <a:t>Cubin</a:t>
            </a:r>
          </a:p>
          <a:p>
            <a:pPr marL="457200" indent="-457200">
              <a:buFont typeface="Arial" panose="020B0604020202020204" pitchFamily="34" charset="0"/>
              <a:buChar char="•"/>
            </a:pPr>
            <a:r>
              <a:rPr lang="en-US" sz="2800" dirty="0" smtClean="0"/>
              <a:t>Drawing </a:t>
            </a:r>
            <a:r>
              <a:rPr lang="en-US" sz="2800" dirty="0"/>
              <a:t>Diagrams and </a:t>
            </a:r>
            <a:r>
              <a:rPr lang="en-US" sz="2800" dirty="0" smtClean="0"/>
              <a:t>Flows</a:t>
            </a:r>
            <a:endParaRPr lang="en-US" sz="2800" dirty="0"/>
          </a:p>
        </p:txBody>
      </p:sp>
    </p:spTree>
    <p:extLst>
      <p:ext uri="{BB962C8B-B14F-4D97-AF65-F5344CB8AC3E}">
        <p14:creationId xmlns:p14="http://schemas.microsoft.com/office/powerpoint/2010/main" val="26124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0256"/>
            <a:ext cx="12054840" cy="1325563"/>
          </a:xfrm>
        </p:spPr>
        <p:txBody>
          <a:bodyPr vert="horz" lIns="91440" tIns="45720" rIns="91440" bIns="45720" rtlCol="0" anchor="ctr">
            <a:normAutofit/>
          </a:bodyPr>
          <a:lstStyle/>
          <a:p>
            <a:pPr lvl="1" algn="l" rtl="0">
              <a:lnSpc>
                <a:spcPct val="90000"/>
              </a:lnSpc>
              <a:spcBef>
                <a:spcPct val="0"/>
              </a:spcBef>
            </a:pPr>
            <a:r>
              <a:rPr lang="en-US" sz="4400" kern="1200" dirty="0">
                <a:solidFill>
                  <a:schemeClr val="tx1"/>
                </a:solidFill>
                <a:latin typeface="+mj-lt"/>
                <a:ea typeface="+mj-ea"/>
                <a:cs typeface="+mj-cs"/>
              </a:rPr>
              <a:t>3.2 Tests are executable specifications</a:t>
            </a:r>
          </a:p>
        </p:txBody>
      </p:sp>
      <p:pic>
        <p:nvPicPr>
          <p:cNvPr id="10" name="Picture 9"/>
          <p:cNvPicPr>
            <a:picLocks noChangeAspect="1"/>
          </p:cNvPicPr>
          <p:nvPr/>
        </p:nvPicPr>
        <p:blipFill>
          <a:blip r:embed="rId3"/>
          <a:stretch>
            <a:fillRect/>
          </a:stretch>
        </p:blipFill>
        <p:spPr>
          <a:xfrm>
            <a:off x="972549" y="1776193"/>
            <a:ext cx="2319337" cy="1062037"/>
          </a:xfrm>
          <a:prstGeom prst="rect">
            <a:avLst/>
          </a:prstGeom>
          <a:ln>
            <a:solidFill>
              <a:schemeClr val="tx1"/>
            </a:solidFill>
          </a:ln>
        </p:spPr>
      </p:pic>
      <p:pic>
        <p:nvPicPr>
          <p:cNvPr id="12" name="Picture 11"/>
          <p:cNvPicPr>
            <a:picLocks noChangeAspect="1"/>
          </p:cNvPicPr>
          <p:nvPr/>
        </p:nvPicPr>
        <p:blipFill>
          <a:blip r:embed="rId4"/>
          <a:stretch>
            <a:fillRect/>
          </a:stretch>
        </p:blipFill>
        <p:spPr>
          <a:xfrm>
            <a:off x="972549" y="3487152"/>
            <a:ext cx="2319337" cy="2206625"/>
          </a:xfrm>
          <a:prstGeom prst="rect">
            <a:avLst/>
          </a:prstGeom>
          <a:ln>
            <a:solidFill>
              <a:schemeClr val="tx1"/>
            </a:solidFill>
          </a:ln>
        </p:spPr>
      </p:pic>
      <p:sp>
        <p:nvSpPr>
          <p:cNvPr id="13" name="Right Arrow 12"/>
          <p:cNvSpPr/>
          <p:nvPr/>
        </p:nvSpPr>
        <p:spPr>
          <a:xfrm>
            <a:off x="3577386" y="2149642"/>
            <a:ext cx="1187116" cy="3529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3577386" y="3557023"/>
            <a:ext cx="1187116" cy="3529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flipH="1">
            <a:off x="5050002" y="1941095"/>
            <a:ext cx="3259" cy="4283242"/>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154276" y="1768602"/>
            <a:ext cx="3320716" cy="1077218"/>
          </a:xfrm>
          <a:prstGeom prst="rect">
            <a:avLst/>
          </a:prstGeom>
          <a:noFill/>
        </p:spPr>
        <p:txBody>
          <a:bodyPr wrap="square" rtlCol="0">
            <a:spAutoFit/>
          </a:bodyPr>
          <a:lstStyle/>
          <a:p>
            <a:r>
              <a:rPr lang="en-US" sz="3200" dirty="0" smtClean="0"/>
              <a:t>Positive tests</a:t>
            </a:r>
          </a:p>
          <a:p>
            <a:r>
              <a:rPr lang="en-US" sz="3200" dirty="0" smtClean="0"/>
              <a:t>Scenarios</a:t>
            </a:r>
            <a:endParaRPr lang="en-US" sz="3200" dirty="0"/>
          </a:p>
        </p:txBody>
      </p:sp>
      <p:sp>
        <p:nvSpPr>
          <p:cNvPr id="18" name="TextBox 17"/>
          <p:cNvSpPr txBox="1"/>
          <p:nvPr/>
        </p:nvSpPr>
        <p:spPr>
          <a:xfrm>
            <a:off x="5277849" y="3553173"/>
            <a:ext cx="3320716" cy="2554545"/>
          </a:xfrm>
          <a:prstGeom prst="rect">
            <a:avLst/>
          </a:prstGeom>
          <a:noFill/>
        </p:spPr>
        <p:txBody>
          <a:bodyPr wrap="square" rtlCol="0">
            <a:spAutoFit/>
          </a:bodyPr>
          <a:lstStyle/>
          <a:p>
            <a:r>
              <a:rPr lang="en-US" sz="3200" dirty="0" smtClean="0"/>
              <a:t>DoD</a:t>
            </a:r>
          </a:p>
          <a:p>
            <a:r>
              <a:rPr lang="en-US" sz="3200" dirty="0" smtClean="0"/>
              <a:t>Negative</a:t>
            </a:r>
          </a:p>
          <a:p>
            <a:r>
              <a:rPr lang="en-US" sz="3200" dirty="0" smtClean="0"/>
              <a:t>Security</a:t>
            </a:r>
          </a:p>
          <a:p>
            <a:r>
              <a:rPr lang="en-US" sz="3200" dirty="0" smtClean="0"/>
              <a:t>Performance</a:t>
            </a:r>
          </a:p>
          <a:p>
            <a:r>
              <a:rPr lang="en-US" sz="3200" dirty="0" smtClean="0"/>
              <a:t>Test Claims</a:t>
            </a:r>
            <a:endParaRPr lang="en-US" sz="3200" dirty="0"/>
          </a:p>
        </p:txBody>
      </p:sp>
      <p:sp>
        <p:nvSpPr>
          <p:cNvPr id="19" name="TextBox 18"/>
          <p:cNvSpPr txBox="1"/>
          <p:nvPr/>
        </p:nvSpPr>
        <p:spPr>
          <a:xfrm>
            <a:off x="5755855" y="2353573"/>
            <a:ext cx="2117557" cy="1569660"/>
          </a:xfrm>
          <a:prstGeom prst="rect">
            <a:avLst/>
          </a:prstGeom>
          <a:noFill/>
        </p:spPr>
        <p:txBody>
          <a:bodyPr wrap="square" rtlCol="0">
            <a:spAutoFit/>
          </a:bodyPr>
          <a:lstStyle/>
          <a:p>
            <a:r>
              <a:rPr lang="en-US" sz="9600" dirty="0" smtClean="0"/>
              <a:t>+</a:t>
            </a:r>
            <a:endParaRPr lang="en-US" sz="9600" dirty="0"/>
          </a:p>
        </p:txBody>
      </p:sp>
      <p:sp>
        <p:nvSpPr>
          <p:cNvPr id="22" name="Right Brace 21"/>
          <p:cNvSpPr/>
          <p:nvPr/>
        </p:nvSpPr>
        <p:spPr>
          <a:xfrm>
            <a:off x="7523744" y="1768602"/>
            <a:ext cx="1379621" cy="4455735"/>
          </a:xfrm>
          <a:prstGeom prst="rightBrace">
            <a:avLst>
              <a:gd name="adj1" fmla="val 8333"/>
              <a:gd name="adj2" fmla="val 2263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p:cNvSpPr txBox="1"/>
          <p:nvPr/>
        </p:nvSpPr>
        <p:spPr>
          <a:xfrm>
            <a:off x="8952998" y="2299621"/>
            <a:ext cx="2297277" cy="1077218"/>
          </a:xfrm>
          <a:prstGeom prst="rect">
            <a:avLst/>
          </a:prstGeom>
          <a:noFill/>
        </p:spPr>
        <p:txBody>
          <a:bodyPr wrap="square" rtlCol="0">
            <a:spAutoFit/>
          </a:bodyPr>
          <a:lstStyle/>
          <a:p>
            <a:pPr algn="ctr"/>
            <a:r>
              <a:rPr lang="en-US" sz="3200" dirty="0" smtClean="0"/>
              <a:t>Valuable information</a:t>
            </a:r>
            <a:endParaRPr lang="en-US" sz="3200" dirty="0"/>
          </a:p>
        </p:txBody>
      </p:sp>
    </p:spTree>
    <p:extLst>
      <p:ext uri="{BB962C8B-B14F-4D97-AF65-F5344CB8AC3E}">
        <p14:creationId xmlns:p14="http://schemas.microsoft.com/office/powerpoint/2010/main" val="3498342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animBg="1"/>
      <p:bldP spid="14" grpId="0" animBg="1"/>
      <p:bldP spid="17" grpId="0"/>
      <p:bldP spid="18" grpId="0"/>
      <p:bldP spid="19" grpId="0"/>
      <p:bldP spid="22" grpId="0" animBg="1"/>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707" b="100000" l="4098" r="97541"/>
                    </a14:imgEffect>
                  </a14:imgLayer>
                </a14:imgProps>
              </a:ext>
            </a:extLst>
          </a:blip>
          <a:stretch>
            <a:fillRect/>
          </a:stretch>
        </p:blipFill>
        <p:spPr>
          <a:xfrm>
            <a:off x="5110433" y="2638425"/>
            <a:ext cx="2324100" cy="4219575"/>
          </a:xfrm>
          <a:prstGeom prst="rect">
            <a:avLst/>
          </a:prstGeom>
        </p:spPr>
      </p:pic>
      <p:sp>
        <p:nvSpPr>
          <p:cNvPr id="2" name="Title 1"/>
          <p:cNvSpPr>
            <a:spLocks noGrp="1"/>
          </p:cNvSpPr>
          <p:nvPr>
            <p:ph type="title"/>
          </p:nvPr>
        </p:nvSpPr>
        <p:spPr>
          <a:xfrm>
            <a:off x="0" y="0"/>
            <a:ext cx="10515600" cy="1325563"/>
          </a:xfrm>
        </p:spPr>
        <p:txBody>
          <a:bodyPr/>
          <a:lstStyle/>
          <a:p>
            <a:r>
              <a:rPr lang="en-US" dirty="0" smtClean="0"/>
              <a:t>4. Manual </a:t>
            </a:r>
            <a:r>
              <a:rPr lang="en-US" dirty="0"/>
              <a:t>vs. automated testing</a:t>
            </a:r>
          </a:p>
        </p:txBody>
      </p:sp>
      <p:pic>
        <p:nvPicPr>
          <p:cNvPr id="9" name="Picture 8"/>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2257" b="100000" l="9294" r="89963"/>
                    </a14:imgEffect>
                  </a14:imgLayer>
                </a14:imgProps>
              </a:ext>
            </a:extLst>
          </a:blip>
          <a:stretch>
            <a:fillRect/>
          </a:stretch>
        </p:blipFill>
        <p:spPr>
          <a:xfrm>
            <a:off x="1897969" y="2638425"/>
            <a:ext cx="2562225" cy="4219575"/>
          </a:xfrm>
          <a:prstGeom prst="rect">
            <a:avLst/>
          </a:prstGeom>
        </p:spPr>
      </p:pic>
    </p:spTree>
    <p:extLst>
      <p:ext uri="{BB962C8B-B14F-4D97-AF65-F5344CB8AC3E}">
        <p14:creationId xmlns:p14="http://schemas.microsoft.com/office/powerpoint/2010/main" val="200986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9707" b="100000" l="4098" r="97541"/>
                    </a14:imgEffect>
                  </a14:imgLayer>
                </a14:imgProps>
              </a:ext>
            </a:extLst>
          </a:blip>
          <a:stretch>
            <a:fillRect/>
          </a:stretch>
        </p:blipFill>
        <p:spPr>
          <a:xfrm>
            <a:off x="5110433" y="2638425"/>
            <a:ext cx="2324100" cy="4219575"/>
          </a:xfrm>
          <a:prstGeom prst="rect">
            <a:avLst/>
          </a:prstGeom>
        </p:spPr>
      </p:pic>
      <p:sp>
        <p:nvSpPr>
          <p:cNvPr id="2" name="Title 1"/>
          <p:cNvSpPr>
            <a:spLocks noGrp="1"/>
          </p:cNvSpPr>
          <p:nvPr>
            <p:ph type="title"/>
          </p:nvPr>
        </p:nvSpPr>
        <p:spPr>
          <a:xfrm>
            <a:off x="0" y="0"/>
            <a:ext cx="10515600" cy="1325563"/>
          </a:xfrm>
        </p:spPr>
        <p:txBody>
          <a:bodyPr/>
          <a:lstStyle/>
          <a:p>
            <a:r>
              <a:rPr lang="en-US" dirty="0" smtClean="0"/>
              <a:t>4. Manual </a:t>
            </a:r>
            <a:r>
              <a:rPr lang="en-US" dirty="0"/>
              <a:t>vs. automated testing</a:t>
            </a:r>
          </a:p>
        </p:txBody>
      </p:sp>
      <p:pic>
        <p:nvPicPr>
          <p:cNvPr id="4" name="Content Placeholder 3"/>
          <p:cNvPicPr>
            <a:picLocks noGrp="1" noChangeAspect="1"/>
          </p:cNvPicPr>
          <p:nvPr>
            <p:ph idx="1"/>
          </p:nvPr>
        </p:nvPicPr>
        <p:blipFill>
          <a:blip r:embed="rId5">
            <a:extLst>
              <a:ext uri="{BEBA8EAE-BF5A-486C-A8C5-ECC9F3942E4B}">
                <a14:imgProps xmlns:a14="http://schemas.microsoft.com/office/drawing/2010/main">
                  <a14:imgLayer r:embed="rId6">
                    <a14:imgEffect>
                      <a14:backgroundRemoval t="1600" b="97700" l="9897" r="89956">
                        <a14:foregroundMark x1="39439" y1="17200" x2="35451" y2="22900"/>
                        <a14:foregroundMark x1="68833" y1="11600" x2="65731" y2="21500"/>
                      </a14:backgroundRemoval>
                    </a14:imgEffect>
                  </a14:imgLayer>
                </a14:imgProps>
              </a:ext>
              <a:ext uri="{28A0092B-C50C-407E-A947-70E740481C1C}">
                <a14:useLocalDpi xmlns:a14="http://schemas.microsoft.com/office/drawing/2010/main" val="0"/>
              </a:ext>
            </a:extLst>
          </a:blip>
          <a:stretch>
            <a:fillRect/>
          </a:stretch>
        </p:blipFill>
        <p:spPr>
          <a:xfrm>
            <a:off x="4354919" y="1690688"/>
            <a:ext cx="3835128" cy="5664888"/>
          </a:xfrm>
        </p:spPr>
      </p:pic>
      <p:pic>
        <p:nvPicPr>
          <p:cNvPr id="9" name="Picture 8"/>
          <p:cNvPicPr>
            <a:picLocks noChangeAspect="1"/>
          </p:cNvPicPr>
          <p:nvPr/>
        </p:nvPicPr>
        <p:blipFill>
          <a:blip r:embed="rId7">
            <a:clrChange>
              <a:clrFrom>
                <a:srgbClr val="FFFFFF"/>
              </a:clrFrom>
              <a:clrTo>
                <a:srgbClr val="FFFFFF">
                  <a:alpha val="0"/>
                </a:srgbClr>
              </a:clrTo>
            </a:clrChange>
            <a:extLst>
              <a:ext uri="{BEBA8EAE-BF5A-486C-A8C5-ECC9F3942E4B}">
                <a14:imgProps xmlns:a14="http://schemas.microsoft.com/office/drawing/2010/main">
                  <a14:imgLayer r:embed="rId8">
                    <a14:imgEffect>
                      <a14:backgroundRemoval t="2257" b="100000" l="9294" r="89963"/>
                    </a14:imgEffect>
                  </a14:imgLayer>
                </a14:imgProps>
              </a:ext>
            </a:extLst>
          </a:blip>
          <a:stretch>
            <a:fillRect/>
          </a:stretch>
        </p:blipFill>
        <p:spPr>
          <a:xfrm>
            <a:off x="1897969" y="2638425"/>
            <a:ext cx="2562225" cy="4219575"/>
          </a:xfrm>
          <a:prstGeom prst="rect">
            <a:avLst/>
          </a:prstGeom>
        </p:spPr>
      </p:pic>
    </p:spTree>
    <p:extLst>
      <p:ext uri="{BB962C8B-B14F-4D97-AF65-F5344CB8AC3E}">
        <p14:creationId xmlns:p14="http://schemas.microsoft.com/office/powerpoint/2010/main" val="150690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
                                        <p:tgtEl>
                                          <p:spTgt spid="10"/>
                                        </p:tgtEl>
                                        <p:attrNameLst>
                                          <p:attrName>ppt_x</p:attrName>
                                        </p:attrNameLst>
                                      </p:cBhvr>
                                      <p:tavLst>
                                        <p:tav tm="0">
                                          <p:val>
                                            <p:strVal val="ppt_x"/>
                                          </p:val>
                                        </p:tav>
                                        <p:tav tm="100000">
                                          <p:val>
                                            <p:strVal val="ppt_x"/>
                                          </p:val>
                                        </p:tav>
                                      </p:tavLst>
                                    </p:anim>
                                    <p:anim calcmode="lin" valueType="num">
                                      <p:cBhvr additive="base">
                                        <p:cTn id="7" dur="500"/>
                                        <p:tgtEl>
                                          <p:spTgt spid="10"/>
                                        </p:tgtEl>
                                        <p:attrNameLst>
                                          <p:attrName>ppt_y</p:attrName>
                                        </p:attrNameLst>
                                      </p:cBhvr>
                                      <p:tavLst>
                                        <p:tav tm="0">
                                          <p:val>
                                            <p:strVal val="ppt_y"/>
                                          </p:val>
                                        </p:tav>
                                        <p:tav tm="100000">
                                          <p:val>
                                            <p:strVal val="1+ppt_h/2"/>
                                          </p:val>
                                        </p:tav>
                                      </p:tavLst>
                                    </p:anim>
                                    <p:set>
                                      <p:cBhvr>
                                        <p:cTn id="8" dur="1" fill="hold">
                                          <p:stCondLst>
                                            <p:cond delay="499"/>
                                          </p:stCondLst>
                                        </p:cTn>
                                        <p:tgtEl>
                                          <p:spTgt spid="10"/>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600" b="97700" l="9897" r="89956">
                        <a14:foregroundMark x1="39439" y1="17200" x2="35451" y2="22900"/>
                        <a14:foregroundMark x1="68833" y1="11600" x2="65731" y2="21500"/>
                      </a14:backgroundRemoval>
                    </a14:imgEffect>
                  </a14:imgLayer>
                </a14:imgProps>
              </a:ext>
              <a:ext uri="{28A0092B-C50C-407E-A947-70E740481C1C}">
                <a14:useLocalDpi xmlns:a14="http://schemas.microsoft.com/office/drawing/2010/main" val="0"/>
              </a:ext>
            </a:extLst>
          </a:blip>
          <a:stretch>
            <a:fillRect/>
          </a:stretch>
        </p:blipFill>
        <p:spPr>
          <a:xfrm>
            <a:off x="4354919" y="1690688"/>
            <a:ext cx="3835128" cy="5664888"/>
          </a:xfrm>
        </p:spPr>
      </p:pic>
      <p:sp>
        <p:nvSpPr>
          <p:cNvPr id="2" name="Title 1"/>
          <p:cNvSpPr>
            <a:spLocks noGrp="1"/>
          </p:cNvSpPr>
          <p:nvPr>
            <p:ph type="title"/>
          </p:nvPr>
        </p:nvSpPr>
        <p:spPr>
          <a:xfrm>
            <a:off x="8209" y="0"/>
            <a:ext cx="10515600" cy="1325563"/>
          </a:xfrm>
        </p:spPr>
        <p:txBody>
          <a:bodyPr/>
          <a:lstStyle/>
          <a:p>
            <a:r>
              <a:rPr lang="en-US" dirty="0" smtClean="0"/>
              <a:t>4. Manual </a:t>
            </a:r>
            <a:r>
              <a:rPr lang="en-US" dirty="0"/>
              <a:t>vs. automated testing</a:t>
            </a:r>
          </a:p>
        </p:txBody>
      </p:sp>
      <p:pic>
        <p:nvPicPr>
          <p:cNvPr id="9" name="Picture 8"/>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2257" b="100000" l="9294" r="89963"/>
                    </a14:imgEffect>
                  </a14:imgLayer>
                </a14:imgProps>
              </a:ext>
            </a:extLst>
          </a:blip>
          <a:stretch>
            <a:fillRect/>
          </a:stretch>
        </p:blipFill>
        <p:spPr>
          <a:xfrm>
            <a:off x="1897969" y="2638425"/>
            <a:ext cx="2562225" cy="4219575"/>
          </a:xfrm>
          <a:prstGeom prst="rect">
            <a:avLst/>
          </a:prstGeom>
        </p:spPr>
      </p:pic>
      <p:pic>
        <p:nvPicPr>
          <p:cNvPr id="11" name="Picture 10"/>
          <p:cNvPicPr>
            <a:picLocks noChangeAspect="1"/>
          </p:cNvPicPr>
          <p:nvPr/>
        </p:nvPicPr>
        <p:blipFill>
          <a:blip r:embed="rId7">
            <a:clrChange>
              <a:clrFrom>
                <a:srgbClr val="FFFFFF"/>
              </a:clrFrom>
              <a:clrTo>
                <a:srgbClr val="FFFFFF">
                  <a:alpha val="0"/>
                </a:srgbClr>
              </a:clrTo>
            </a:clrChange>
          </a:blip>
          <a:stretch>
            <a:fillRect/>
          </a:stretch>
        </p:blipFill>
        <p:spPr>
          <a:xfrm rot="2380803">
            <a:off x="3629869" y="2039972"/>
            <a:ext cx="4932262" cy="4883787"/>
          </a:xfrm>
          <a:prstGeom prst="rect">
            <a:avLst/>
          </a:prstGeom>
        </p:spPr>
      </p:pic>
    </p:spTree>
    <p:extLst>
      <p:ext uri="{BB962C8B-B14F-4D97-AF65-F5344CB8AC3E}">
        <p14:creationId xmlns:p14="http://schemas.microsoft.com/office/powerpoint/2010/main" val="161309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0"/>
                                  </p:stCondLst>
                                  <p:childTnLst>
                                    <p:anim calcmode="lin" valueType="num">
                                      <p:cBhvr additive="base">
                                        <p:cTn id="6" dur="500"/>
                                        <p:tgtEl>
                                          <p:spTgt spid="8"/>
                                        </p:tgtEl>
                                        <p:attrNameLst>
                                          <p:attrName>ppt_x</p:attrName>
                                        </p:attrNameLst>
                                      </p:cBhvr>
                                      <p:tavLst>
                                        <p:tav tm="0">
                                          <p:val>
                                            <p:strVal val="ppt_x"/>
                                          </p:val>
                                        </p:tav>
                                        <p:tav tm="100000">
                                          <p:val>
                                            <p:strVal val="ppt_x"/>
                                          </p:val>
                                        </p:tav>
                                      </p:tavLst>
                                    </p:anim>
                                    <p:anim calcmode="lin" valueType="num">
                                      <p:cBhvr additive="base">
                                        <p:cTn id="7" dur="500"/>
                                        <p:tgtEl>
                                          <p:spTgt spid="8"/>
                                        </p:tgtEl>
                                        <p:attrNameLst>
                                          <p:attrName>ppt_y</p:attrName>
                                        </p:attrNameLst>
                                      </p:cBhvr>
                                      <p:tavLst>
                                        <p:tav tm="0">
                                          <p:val>
                                            <p:strVal val="ppt_y"/>
                                          </p:val>
                                        </p:tav>
                                        <p:tav tm="100000">
                                          <p:val>
                                            <p:strVal val="1+ppt_h/2"/>
                                          </p:val>
                                        </p:tav>
                                      </p:tavLst>
                                    </p:anim>
                                    <p:set>
                                      <p:cBhvr>
                                        <p:cTn id="8" dur="1" fill="hold">
                                          <p:stCondLst>
                                            <p:cond delay="499"/>
                                          </p:stCondLst>
                                        </p:cTn>
                                        <p:tgtEl>
                                          <p:spTgt spid="8"/>
                                        </p:tgtEl>
                                        <p:attrNameLst>
                                          <p:attrName>style.visibility</p:attrName>
                                        </p:attrNameLst>
                                      </p:cBhvr>
                                      <p:to>
                                        <p:strVal val="hidden"/>
                                      </p:to>
                                    </p:se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5. Automated </a:t>
            </a:r>
            <a:r>
              <a:rPr lang="en-US" dirty="0"/>
              <a:t>testing</a:t>
            </a:r>
          </a:p>
        </p:txBody>
      </p:sp>
      <p:cxnSp>
        <p:nvCxnSpPr>
          <p:cNvPr id="4" name="Straight Connector 3"/>
          <p:cNvCxnSpPr/>
          <p:nvPr/>
        </p:nvCxnSpPr>
        <p:spPr>
          <a:xfrm>
            <a:off x="539608" y="546890"/>
            <a:ext cx="2645229" cy="286617"/>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7" name="TextBox 6"/>
          <p:cNvSpPr txBox="1"/>
          <p:nvPr/>
        </p:nvSpPr>
        <p:spPr>
          <a:xfrm>
            <a:off x="2264229" y="1849393"/>
            <a:ext cx="2865710" cy="584775"/>
          </a:xfrm>
          <a:prstGeom prst="rect">
            <a:avLst/>
          </a:prstGeom>
          <a:noFill/>
        </p:spPr>
        <p:txBody>
          <a:bodyPr wrap="square" rtlCol="0">
            <a:spAutoFit/>
          </a:bodyPr>
          <a:lstStyle/>
          <a:p>
            <a:r>
              <a:rPr lang="en-US" sz="3200" dirty="0" smtClean="0"/>
              <a:t>1. Do a test</a:t>
            </a:r>
            <a:endParaRPr lang="en-US" sz="3200" dirty="0"/>
          </a:p>
        </p:txBody>
      </p:sp>
      <p:sp>
        <p:nvSpPr>
          <p:cNvPr id="8" name="TextBox 7"/>
          <p:cNvSpPr txBox="1"/>
          <p:nvPr/>
        </p:nvSpPr>
        <p:spPr>
          <a:xfrm>
            <a:off x="2264229" y="3411647"/>
            <a:ext cx="7445828" cy="584775"/>
          </a:xfrm>
          <a:prstGeom prst="rect">
            <a:avLst/>
          </a:prstGeom>
          <a:noFill/>
        </p:spPr>
        <p:txBody>
          <a:bodyPr wrap="square" rtlCol="0">
            <a:spAutoFit/>
          </a:bodyPr>
          <a:lstStyle/>
          <a:p>
            <a:r>
              <a:rPr lang="en-US" sz="3200" dirty="0" smtClean="0"/>
              <a:t>3. Use a toll to automate the execution</a:t>
            </a:r>
            <a:endParaRPr lang="en-US" sz="3200" dirty="0"/>
          </a:p>
        </p:txBody>
      </p:sp>
      <p:sp>
        <p:nvSpPr>
          <p:cNvPr id="9" name="TextBox 8"/>
          <p:cNvSpPr txBox="1"/>
          <p:nvPr/>
        </p:nvSpPr>
        <p:spPr>
          <a:xfrm>
            <a:off x="3184837" y="3912616"/>
            <a:ext cx="9223828" cy="584775"/>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all checks have to be specified</a:t>
            </a:r>
            <a:endParaRPr lang="en-US" sz="3200" dirty="0"/>
          </a:p>
        </p:txBody>
      </p:sp>
      <p:sp>
        <p:nvSpPr>
          <p:cNvPr id="10" name="TextBox 9"/>
          <p:cNvSpPr txBox="1"/>
          <p:nvPr/>
        </p:nvSpPr>
        <p:spPr>
          <a:xfrm>
            <a:off x="3184837" y="4365754"/>
            <a:ext cx="8599714" cy="584775"/>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no other check is done beside the specified ones</a:t>
            </a:r>
            <a:endParaRPr lang="en-US" sz="3200" dirty="0"/>
          </a:p>
        </p:txBody>
      </p:sp>
      <p:sp>
        <p:nvSpPr>
          <p:cNvPr id="11" name="TextBox 10"/>
          <p:cNvSpPr txBox="1"/>
          <p:nvPr/>
        </p:nvSpPr>
        <p:spPr>
          <a:xfrm>
            <a:off x="2264229" y="5027473"/>
            <a:ext cx="7445828" cy="584775"/>
          </a:xfrm>
          <a:prstGeom prst="rect">
            <a:avLst/>
          </a:prstGeom>
          <a:noFill/>
        </p:spPr>
        <p:txBody>
          <a:bodyPr wrap="square" rtlCol="0">
            <a:spAutoFit/>
          </a:bodyPr>
          <a:lstStyle/>
          <a:p>
            <a:r>
              <a:rPr lang="en-US" sz="3200" dirty="0" smtClean="0"/>
              <a:t>4. Debugging in case of failure</a:t>
            </a:r>
            <a:endParaRPr lang="en-US" sz="3200" dirty="0"/>
          </a:p>
        </p:txBody>
      </p:sp>
      <p:sp>
        <p:nvSpPr>
          <p:cNvPr id="3" name="Rectangle 2"/>
          <p:cNvSpPr/>
          <p:nvPr/>
        </p:nvSpPr>
        <p:spPr>
          <a:xfrm>
            <a:off x="4124670" y="302343"/>
            <a:ext cx="672737" cy="74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4354607" y="-2382"/>
            <a:ext cx="308791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automation</a:t>
            </a:r>
            <a:endParaRPr lang="en-US" dirty="0"/>
          </a:p>
        </p:txBody>
      </p:sp>
      <p:sp>
        <p:nvSpPr>
          <p:cNvPr id="12" name="TextBox 11"/>
          <p:cNvSpPr txBox="1"/>
          <p:nvPr/>
        </p:nvSpPr>
        <p:spPr>
          <a:xfrm>
            <a:off x="2249191" y="2618290"/>
            <a:ext cx="5178292" cy="584775"/>
          </a:xfrm>
          <a:prstGeom prst="rect">
            <a:avLst/>
          </a:prstGeom>
          <a:noFill/>
        </p:spPr>
        <p:txBody>
          <a:bodyPr wrap="square" rtlCol="0">
            <a:spAutoFit/>
          </a:bodyPr>
          <a:lstStyle/>
          <a:p>
            <a:r>
              <a:rPr lang="en-US" sz="3200" dirty="0" smtClean="0"/>
              <a:t>2. Decide to automate it</a:t>
            </a:r>
            <a:endParaRPr lang="en-US" sz="3200" dirty="0"/>
          </a:p>
        </p:txBody>
      </p:sp>
      <p:sp>
        <p:nvSpPr>
          <p:cNvPr id="13" name="TextBox 12"/>
          <p:cNvSpPr txBox="1"/>
          <p:nvPr/>
        </p:nvSpPr>
        <p:spPr>
          <a:xfrm>
            <a:off x="2249191" y="5790118"/>
            <a:ext cx="7445828" cy="584775"/>
          </a:xfrm>
          <a:prstGeom prst="rect">
            <a:avLst/>
          </a:prstGeom>
          <a:noFill/>
        </p:spPr>
        <p:txBody>
          <a:bodyPr wrap="square" rtlCol="0">
            <a:spAutoFit/>
          </a:bodyPr>
          <a:lstStyle/>
          <a:p>
            <a:r>
              <a:rPr lang="en-US" sz="3200" dirty="0" smtClean="0"/>
              <a:t>5. You update or remove it</a:t>
            </a:r>
            <a:endParaRPr lang="en-US" sz="3200" dirty="0"/>
          </a:p>
        </p:txBody>
      </p:sp>
      <p:cxnSp>
        <p:nvCxnSpPr>
          <p:cNvPr id="15" name="Straight Connector 14"/>
          <p:cNvCxnSpPr/>
          <p:nvPr/>
        </p:nvCxnSpPr>
        <p:spPr>
          <a:xfrm flipV="1">
            <a:off x="4354607" y="2133600"/>
            <a:ext cx="4901688" cy="1604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rot="5400000">
            <a:off x="7908759" y="2807368"/>
            <a:ext cx="2053389" cy="673769"/>
          </a:xfrm>
          <a:prstGeom prst="bentConnector3">
            <a:avLst>
              <a:gd name="adj1" fmla="val 100000"/>
            </a:avLst>
          </a:prstGeom>
          <a:ln w="412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582652" y="1791829"/>
            <a:ext cx="3689685" cy="369332"/>
          </a:xfrm>
          <a:prstGeom prst="rect">
            <a:avLst/>
          </a:prstGeom>
          <a:noFill/>
        </p:spPr>
        <p:txBody>
          <a:bodyPr wrap="square" rtlCol="0">
            <a:spAutoFit/>
          </a:bodyPr>
          <a:lstStyle/>
          <a:p>
            <a:r>
              <a:rPr lang="en-US" dirty="0" smtClean="0"/>
              <a:t>Not everything / only specific checks</a:t>
            </a:r>
            <a:endParaRPr lang="en-US" dirty="0"/>
          </a:p>
        </p:txBody>
      </p:sp>
    </p:spTree>
    <p:extLst>
      <p:ext uri="{BB962C8B-B14F-4D97-AF65-F5344CB8AC3E}">
        <p14:creationId xmlns:p14="http://schemas.microsoft.com/office/powerpoint/2010/main" val="34264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left)">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P spid="10" grpId="0"/>
      <p:bldP spid="11" grpId="0"/>
      <p:bldP spid="3" grpId="0" animBg="1"/>
      <p:bldP spid="6" grpId="0"/>
      <p:bldP spid="12" grpId="0"/>
      <p:bldP spid="13"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clrChange>
              <a:clrFrom>
                <a:srgbClr val="FFFFFF"/>
              </a:clrFrom>
              <a:clrTo>
                <a:srgbClr val="FFFFFF">
                  <a:alpha val="0"/>
                </a:srgbClr>
              </a:clrTo>
            </a:clrChange>
          </a:blip>
          <a:stretch>
            <a:fillRect/>
          </a:stretch>
        </p:blipFill>
        <p:spPr>
          <a:xfrm>
            <a:off x="898721" y="1663017"/>
            <a:ext cx="3680890" cy="4946196"/>
          </a:xfrm>
          <a:prstGeom prst="rect">
            <a:avLst/>
          </a:prstGeom>
        </p:spPr>
      </p:pic>
      <p:pic>
        <p:nvPicPr>
          <p:cNvPr id="13" name="Picture 12"/>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576015">
            <a:off x="4375182" y="2080345"/>
            <a:ext cx="997103" cy="997103"/>
          </a:xfrm>
          <a:prstGeom prst="rect">
            <a:avLst/>
          </a:prstGeom>
        </p:spPr>
      </p:pic>
      <p:pic>
        <p:nvPicPr>
          <p:cNvPr id="14" name="Picture 13"/>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301066" flipH="1">
            <a:off x="159950" y="2842789"/>
            <a:ext cx="1001345" cy="1001345"/>
          </a:xfrm>
          <a:prstGeom prst="rect">
            <a:avLst/>
          </a:prstGeom>
        </p:spPr>
      </p:pic>
      <p:sp>
        <p:nvSpPr>
          <p:cNvPr id="16" name="Title 1"/>
          <p:cNvSpPr>
            <a:spLocks noGrp="1"/>
          </p:cNvSpPr>
          <p:nvPr>
            <p:ph type="title"/>
          </p:nvPr>
        </p:nvSpPr>
        <p:spPr>
          <a:xfrm>
            <a:off x="0" y="0"/>
            <a:ext cx="10515600" cy="1325563"/>
          </a:xfrm>
        </p:spPr>
        <p:txBody>
          <a:bodyPr/>
          <a:lstStyle/>
          <a:p>
            <a:r>
              <a:rPr lang="en-US" dirty="0" smtClean="0"/>
              <a:t>5. Automated </a:t>
            </a:r>
            <a:r>
              <a:rPr lang="en-US" dirty="0"/>
              <a:t>testing</a:t>
            </a:r>
          </a:p>
        </p:txBody>
      </p:sp>
      <p:cxnSp>
        <p:nvCxnSpPr>
          <p:cNvPr id="17" name="Straight Connector 16"/>
          <p:cNvCxnSpPr/>
          <p:nvPr/>
        </p:nvCxnSpPr>
        <p:spPr>
          <a:xfrm>
            <a:off x="539608" y="546890"/>
            <a:ext cx="2645229" cy="286617"/>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18" name="Rectangle 17"/>
          <p:cNvSpPr/>
          <p:nvPr/>
        </p:nvSpPr>
        <p:spPr>
          <a:xfrm>
            <a:off x="4165600" y="287867"/>
            <a:ext cx="672737" cy="74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txBox="1">
            <a:spLocks/>
          </p:cNvSpPr>
          <p:nvPr/>
        </p:nvSpPr>
        <p:spPr>
          <a:xfrm>
            <a:off x="4354607" y="-2382"/>
            <a:ext cx="308791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automation</a:t>
            </a:r>
            <a:endParaRPr lang="en-US" dirty="0"/>
          </a:p>
        </p:txBody>
      </p:sp>
      <p:sp>
        <p:nvSpPr>
          <p:cNvPr id="20" name="Arc 19"/>
          <p:cNvSpPr/>
          <p:nvPr/>
        </p:nvSpPr>
        <p:spPr>
          <a:xfrm flipV="1">
            <a:off x="1605452" y="-491690"/>
            <a:ext cx="9547209" cy="5961097"/>
          </a:xfrm>
          <a:prstGeom prst="arc">
            <a:avLst>
              <a:gd name="adj1" fmla="val 15775127"/>
              <a:gd name="adj2" fmla="val 0"/>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a:off x="6139511" y="3765553"/>
            <a:ext cx="5013150" cy="1732601"/>
          </a:xfrm>
          <a:custGeom>
            <a:avLst/>
            <a:gdLst>
              <a:gd name="connsiteX0" fmla="*/ 132514 w 8705014"/>
              <a:gd name="connsiteY0" fmla="*/ 2758444 h 2965938"/>
              <a:gd name="connsiteX1" fmla="*/ 170614 w 8705014"/>
              <a:gd name="connsiteY1" fmla="*/ 2720344 h 2965938"/>
              <a:gd name="connsiteX2" fmla="*/ 1808914 w 8705014"/>
              <a:gd name="connsiteY2" fmla="*/ 300994 h 2965938"/>
              <a:gd name="connsiteX3" fmla="*/ 3732964 w 8705014"/>
              <a:gd name="connsiteY3" fmla="*/ 72394 h 2965938"/>
              <a:gd name="connsiteX4" fmla="*/ 4818814 w 8705014"/>
              <a:gd name="connsiteY4" fmla="*/ 624844 h 2965938"/>
              <a:gd name="connsiteX5" fmla="*/ 5961814 w 8705014"/>
              <a:gd name="connsiteY5" fmla="*/ 1577344 h 2965938"/>
              <a:gd name="connsiteX6" fmla="*/ 6990514 w 8705014"/>
              <a:gd name="connsiteY6" fmla="*/ 2377444 h 2965938"/>
              <a:gd name="connsiteX7" fmla="*/ 7790614 w 8705014"/>
              <a:gd name="connsiteY7" fmla="*/ 2682244 h 2965938"/>
              <a:gd name="connsiteX8" fmla="*/ 8705014 w 8705014"/>
              <a:gd name="connsiteY8" fmla="*/ 2720344 h 2965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05014" h="2965938">
                <a:moveTo>
                  <a:pt x="132514" y="2758444"/>
                </a:moveTo>
                <a:cubicBezTo>
                  <a:pt x="11864" y="2944181"/>
                  <a:pt x="-108786" y="3129919"/>
                  <a:pt x="170614" y="2720344"/>
                </a:cubicBezTo>
                <a:cubicBezTo>
                  <a:pt x="450014" y="2310769"/>
                  <a:pt x="1215189" y="742319"/>
                  <a:pt x="1808914" y="300994"/>
                </a:cubicBezTo>
                <a:cubicBezTo>
                  <a:pt x="2402639" y="-140331"/>
                  <a:pt x="3231314" y="18419"/>
                  <a:pt x="3732964" y="72394"/>
                </a:cubicBezTo>
                <a:cubicBezTo>
                  <a:pt x="4234614" y="126369"/>
                  <a:pt x="4447339" y="374019"/>
                  <a:pt x="4818814" y="624844"/>
                </a:cubicBezTo>
                <a:cubicBezTo>
                  <a:pt x="5190289" y="875669"/>
                  <a:pt x="5599864" y="1285244"/>
                  <a:pt x="5961814" y="1577344"/>
                </a:cubicBezTo>
                <a:cubicBezTo>
                  <a:pt x="6323764" y="1869444"/>
                  <a:pt x="6685714" y="2193294"/>
                  <a:pt x="6990514" y="2377444"/>
                </a:cubicBezTo>
                <a:cubicBezTo>
                  <a:pt x="7295314" y="2561594"/>
                  <a:pt x="7504864" y="2625094"/>
                  <a:pt x="7790614" y="2682244"/>
                </a:cubicBezTo>
                <a:cubicBezTo>
                  <a:pt x="8076364" y="2739394"/>
                  <a:pt x="8390689" y="2729869"/>
                  <a:pt x="8705014" y="2720344"/>
                </a:cubicBezTo>
              </a:path>
            </a:pathLst>
          </a:custGeom>
          <a:noFill/>
          <a:ln w="34925">
            <a:solidFill>
              <a:srgbClr val="00B0F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6064120" y="5526901"/>
            <a:ext cx="5449856" cy="17422"/>
          </a:xfrm>
          <a:prstGeom prst="straightConnector1">
            <a:avLst/>
          </a:prstGeom>
          <a:ln w="793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064120" y="2668555"/>
            <a:ext cx="0" cy="2875770"/>
          </a:xfrm>
          <a:prstGeom prst="straightConnector1">
            <a:avLst/>
          </a:prstGeom>
          <a:ln w="793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0409465" y="3962184"/>
            <a:ext cx="1637171" cy="1077218"/>
          </a:xfrm>
          <a:prstGeom prst="rect">
            <a:avLst/>
          </a:prstGeom>
          <a:noFill/>
        </p:spPr>
        <p:txBody>
          <a:bodyPr wrap="square" rtlCol="0">
            <a:spAutoFit/>
          </a:bodyPr>
          <a:lstStyle/>
          <a:p>
            <a:pPr algn="ctr"/>
            <a:r>
              <a:rPr lang="en-US" sz="3200" b="1" dirty="0" smtClean="0">
                <a:solidFill>
                  <a:srgbClr val="7030A0"/>
                </a:solidFill>
              </a:rPr>
              <a:t>Over test</a:t>
            </a:r>
            <a:endParaRPr lang="en-US" sz="3200" b="1" dirty="0">
              <a:solidFill>
                <a:srgbClr val="7030A0"/>
              </a:solidFill>
            </a:endParaRPr>
          </a:p>
        </p:txBody>
      </p:sp>
      <p:sp>
        <p:nvSpPr>
          <p:cNvPr id="25" name="TextBox 24"/>
          <p:cNvSpPr txBox="1"/>
          <p:nvPr/>
        </p:nvSpPr>
        <p:spPr>
          <a:xfrm>
            <a:off x="7353860" y="4022307"/>
            <a:ext cx="1421472" cy="1077218"/>
          </a:xfrm>
          <a:prstGeom prst="rect">
            <a:avLst/>
          </a:prstGeom>
          <a:noFill/>
        </p:spPr>
        <p:txBody>
          <a:bodyPr wrap="square" rtlCol="0">
            <a:spAutoFit/>
          </a:bodyPr>
          <a:lstStyle/>
          <a:p>
            <a:pPr algn="ctr"/>
            <a:r>
              <a:rPr lang="en-US" sz="3200" b="1" dirty="0" smtClean="0">
                <a:solidFill>
                  <a:srgbClr val="7030A0"/>
                </a:solidFill>
              </a:rPr>
              <a:t>Under test</a:t>
            </a:r>
            <a:endParaRPr lang="en-US" sz="3200" b="1" dirty="0">
              <a:solidFill>
                <a:srgbClr val="7030A0"/>
              </a:solidFill>
            </a:endParaRPr>
          </a:p>
        </p:txBody>
      </p:sp>
      <p:sp>
        <p:nvSpPr>
          <p:cNvPr id="28" name="TextBox 27"/>
          <p:cNvSpPr txBox="1"/>
          <p:nvPr/>
        </p:nvSpPr>
        <p:spPr>
          <a:xfrm>
            <a:off x="6108403" y="2740175"/>
            <a:ext cx="3561899" cy="954107"/>
          </a:xfrm>
          <a:prstGeom prst="rect">
            <a:avLst/>
          </a:prstGeom>
          <a:noFill/>
        </p:spPr>
        <p:txBody>
          <a:bodyPr wrap="square" rtlCol="0">
            <a:spAutoFit/>
          </a:bodyPr>
          <a:lstStyle/>
          <a:p>
            <a:pPr algn="ctr"/>
            <a:r>
              <a:rPr lang="en-US" sz="2800" b="1" dirty="0" smtClean="0">
                <a:solidFill>
                  <a:srgbClr val="00B0F0"/>
                </a:solidFill>
              </a:rPr>
              <a:t>Number / </a:t>
            </a:r>
          </a:p>
          <a:p>
            <a:pPr algn="ctr"/>
            <a:r>
              <a:rPr lang="en-US" sz="2800" b="1" dirty="0" smtClean="0">
                <a:solidFill>
                  <a:srgbClr val="00B0F0"/>
                </a:solidFill>
              </a:rPr>
              <a:t>importance of defect</a:t>
            </a:r>
            <a:endParaRPr lang="en-US" sz="2800" b="1" dirty="0">
              <a:solidFill>
                <a:srgbClr val="00B0F0"/>
              </a:solidFill>
            </a:endParaRPr>
          </a:p>
        </p:txBody>
      </p:sp>
      <p:sp>
        <p:nvSpPr>
          <p:cNvPr id="29" name="TextBox 28"/>
          <p:cNvSpPr txBox="1"/>
          <p:nvPr/>
        </p:nvSpPr>
        <p:spPr>
          <a:xfrm>
            <a:off x="9736654" y="1874988"/>
            <a:ext cx="2566737" cy="523220"/>
          </a:xfrm>
          <a:prstGeom prst="rect">
            <a:avLst/>
          </a:prstGeom>
          <a:noFill/>
        </p:spPr>
        <p:txBody>
          <a:bodyPr wrap="square" rtlCol="0">
            <a:spAutoFit/>
          </a:bodyPr>
          <a:lstStyle/>
          <a:p>
            <a:r>
              <a:rPr lang="en-US" sz="2800" b="1" dirty="0" smtClean="0">
                <a:solidFill>
                  <a:srgbClr val="002060"/>
                </a:solidFill>
              </a:rPr>
              <a:t>Cost of testing</a:t>
            </a:r>
            <a:endParaRPr lang="en-US" sz="2800" b="1" dirty="0">
              <a:solidFill>
                <a:srgbClr val="002060"/>
              </a:solidFill>
            </a:endParaRPr>
          </a:p>
        </p:txBody>
      </p:sp>
      <p:sp>
        <p:nvSpPr>
          <p:cNvPr id="30" name="TextBox 29"/>
          <p:cNvSpPr txBox="1"/>
          <p:nvPr/>
        </p:nvSpPr>
        <p:spPr>
          <a:xfrm>
            <a:off x="5838546" y="5666327"/>
            <a:ext cx="1204536" cy="584775"/>
          </a:xfrm>
          <a:prstGeom prst="rect">
            <a:avLst/>
          </a:prstGeom>
          <a:noFill/>
        </p:spPr>
        <p:txBody>
          <a:bodyPr wrap="square" rtlCol="0">
            <a:spAutoFit/>
          </a:bodyPr>
          <a:lstStyle/>
          <a:p>
            <a:r>
              <a:rPr lang="en-US" sz="3200" b="1" i="1" dirty="0" smtClean="0"/>
              <a:t>time</a:t>
            </a:r>
            <a:endParaRPr lang="en-US" sz="3200" b="1" i="1" dirty="0"/>
          </a:p>
        </p:txBody>
      </p:sp>
      <p:sp>
        <p:nvSpPr>
          <p:cNvPr id="31" name="Freeform 30"/>
          <p:cNvSpPr/>
          <p:nvPr/>
        </p:nvSpPr>
        <p:spPr>
          <a:xfrm>
            <a:off x="8633685" y="3881190"/>
            <a:ext cx="1881915" cy="1241953"/>
          </a:xfrm>
          <a:custGeom>
            <a:avLst/>
            <a:gdLst>
              <a:gd name="connsiteX0" fmla="*/ 4 w 1799307"/>
              <a:gd name="connsiteY0" fmla="*/ 412955 h 1179871"/>
              <a:gd name="connsiteX1" fmla="*/ 58997 w 1799307"/>
              <a:gd name="connsiteY1" fmla="*/ 265471 h 1179871"/>
              <a:gd name="connsiteX2" fmla="*/ 235978 w 1799307"/>
              <a:gd name="connsiteY2" fmla="*/ 117987 h 1179871"/>
              <a:gd name="connsiteX3" fmla="*/ 530946 w 1799307"/>
              <a:gd name="connsiteY3" fmla="*/ 29497 h 1179871"/>
              <a:gd name="connsiteX4" fmla="*/ 1120881 w 1799307"/>
              <a:gd name="connsiteY4" fmla="*/ 0 h 1179871"/>
              <a:gd name="connsiteX5" fmla="*/ 1268365 w 1799307"/>
              <a:gd name="connsiteY5" fmla="*/ 29497 h 1179871"/>
              <a:gd name="connsiteX6" fmla="*/ 1474842 w 1799307"/>
              <a:gd name="connsiteY6" fmla="*/ 58993 h 1179871"/>
              <a:gd name="connsiteX7" fmla="*/ 1563333 w 1799307"/>
              <a:gd name="connsiteY7" fmla="*/ 117987 h 1179871"/>
              <a:gd name="connsiteX8" fmla="*/ 1710817 w 1799307"/>
              <a:gd name="connsiteY8" fmla="*/ 294968 h 1179871"/>
              <a:gd name="connsiteX9" fmla="*/ 1769810 w 1799307"/>
              <a:gd name="connsiteY9" fmla="*/ 471948 h 1179871"/>
              <a:gd name="connsiteX10" fmla="*/ 1799307 w 1799307"/>
              <a:gd name="connsiteY10" fmla="*/ 560439 h 1179871"/>
              <a:gd name="connsiteX11" fmla="*/ 1769810 w 1799307"/>
              <a:gd name="connsiteY11" fmla="*/ 943897 h 1179871"/>
              <a:gd name="connsiteX12" fmla="*/ 1740313 w 1799307"/>
              <a:gd name="connsiteY12" fmla="*/ 1032387 h 1179871"/>
              <a:gd name="connsiteX13" fmla="*/ 1563333 w 1799307"/>
              <a:gd name="connsiteY13" fmla="*/ 1150374 h 1179871"/>
              <a:gd name="connsiteX14" fmla="*/ 1474842 w 1799307"/>
              <a:gd name="connsiteY14" fmla="*/ 1179871 h 1179871"/>
              <a:gd name="connsiteX15" fmla="*/ 412958 w 1799307"/>
              <a:gd name="connsiteY15" fmla="*/ 1150374 h 1179871"/>
              <a:gd name="connsiteX16" fmla="*/ 294971 w 1799307"/>
              <a:gd name="connsiteY16" fmla="*/ 973393 h 1179871"/>
              <a:gd name="connsiteX17" fmla="*/ 147487 w 1799307"/>
              <a:gd name="connsiteY17" fmla="*/ 855406 h 1179871"/>
              <a:gd name="connsiteX18" fmla="*/ 58997 w 1799307"/>
              <a:gd name="connsiteY18" fmla="*/ 766916 h 1179871"/>
              <a:gd name="connsiteX19" fmla="*/ 4 w 1799307"/>
              <a:gd name="connsiteY19" fmla="*/ 412955 h 117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9307" h="1179871">
                <a:moveTo>
                  <a:pt x="4" y="412955"/>
                </a:moveTo>
                <a:cubicBezTo>
                  <a:pt x="4" y="329381"/>
                  <a:pt x="30935" y="310371"/>
                  <a:pt x="58997" y="265471"/>
                </a:cubicBezTo>
                <a:cubicBezTo>
                  <a:pt x="85714" y="222724"/>
                  <a:pt x="186580" y="139942"/>
                  <a:pt x="235978" y="117987"/>
                </a:cubicBezTo>
                <a:cubicBezTo>
                  <a:pt x="258896" y="107801"/>
                  <a:pt x="478140" y="33897"/>
                  <a:pt x="530946" y="29497"/>
                </a:cubicBezTo>
                <a:cubicBezTo>
                  <a:pt x="727157" y="13146"/>
                  <a:pt x="924236" y="9832"/>
                  <a:pt x="1120881" y="0"/>
                </a:cubicBezTo>
                <a:cubicBezTo>
                  <a:pt x="1170042" y="9832"/>
                  <a:pt x="1218912" y="21255"/>
                  <a:pt x="1268365" y="29497"/>
                </a:cubicBezTo>
                <a:cubicBezTo>
                  <a:pt x="1336943" y="40927"/>
                  <a:pt x="1408250" y="39015"/>
                  <a:pt x="1474842" y="58993"/>
                </a:cubicBezTo>
                <a:cubicBezTo>
                  <a:pt x="1508798" y="69180"/>
                  <a:pt x="1536099" y="95292"/>
                  <a:pt x="1563333" y="117987"/>
                </a:cubicBezTo>
                <a:cubicBezTo>
                  <a:pt x="1648501" y="188960"/>
                  <a:pt x="1652811" y="207958"/>
                  <a:pt x="1710817" y="294968"/>
                </a:cubicBezTo>
                <a:lnTo>
                  <a:pt x="1769810" y="471948"/>
                </a:lnTo>
                <a:lnTo>
                  <a:pt x="1799307" y="560439"/>
                </a:lnTo>
                <a:cubicBezTo>
                  <a:pt x="1789475" y="688258"/>
                  <a:pt x="1785711" y="816690"/>
                  <a:pt x="1769810" y="943897"/>
                </a:cubicBezTo>
                <a:cubicBezTo>
                  <a:pt x="1765953" y="974749"/>
                  <a:pt x="1762299" y="1010401"/>
                  <a:pt x="1740313" y="1032387"/>
                </a:cubicBezTo>
                <a:cubicBezTo>
                  <a:pt x="1690178" y="1082522"/>
                  <a:pt x="1630596" y="1127953"/>
                  <a:pt x="1563333" y="1150374"/>
                </a:cubicBezTo>
                <a:lnTo>
                  <a:pt x="1474842" y="1179871"/>
                </a:lnTo>
                <a:cubicBezTo>
                  <a:pt x="1120881" y="1170039"/>
                  <a:pt x="765208" y="1186502"/>
                  <a:pt x="412958" y="1150374"/>
                </a:cubicBezTo>
                <a:cubicBezTo>
                  <a:pt x="324551" y="1141307"/>
                  <a:pt x="321210" y="1025872"/>
                  <a:pt x="294971" y="973393"/>
                </a:cubicBezTo>
                <a:cubicBezTo>
                  <a:pt x="241603" y="866656"/>
                  <a:pt x="249549" y="889427"/>
                  <a:pt x="147487" y="855406"/>
                </a:cubicBezTo>
                <a:cubicBezTo>
                  <a:pt x="117990" y="825909"/>
                  <a:pt x="82136" y="801625"/>
                  <a:pt x="58997" y="766916"/>
                </a:cubicBezTo>
                <a:cubicBezTo>
                  <a:pt x="-1593" y="676032"/>
                  <a:pt x="4" y="496529"/>
                  <a:pt x="4" y="412955"/>
                </a:cubicBezTo>
                <a:close/>
              </a:path>
            </a:pathLst>
          </a:custGeom>
          <a:pattFill prst="wdDnDiag">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8775331" y="4133257"/>
            <a:ext cx="1368050" cy="689241"/>
          </a:xfrm>
          <a:custGeom>
            <a:avLst/>
            <a:gdLst>
              <a:gd name="connsiteX0" fmla="*/ 4 w 1799307"/>
              <a:gd name="connsiteY0" fmla="*/ 412955 h 1179871"/>
              <a:gd name="connsiteX1" fmla="*/ 58997 w 1799307"/>
              <a:gd name="connsiteY1" fmla="*/ 265471 h 1179871"/>
              <a:gd name="connsiteX2" fmla="*/ 235978 w 1799307"/>
              <a:gd name="connsiteY2" fmla="*/ 117987 h 1179871"/>
              <a:gd name="connsiteX3" fmla="*/ 530946 w 1799307"/>
              <a:gd name="connsiteY3" fmla="*/ 29497 h 1179871"/>
              <a:gd name="connsiteX4" fmla="*/ 1120881 w 1799307"/>
              <a:gd name="connsiteY4" fmla="*/ 0 h 1179871"/>
              <a:gd name="connsiteX5" fmla="*/ 1268365 w 1799307"/>
              <a:gd name="connsiteY5" fmla="*/ 29497 h 1179871"/>
              <a:gd name="connsiteX6" fmla="*/ 1474842 w 1799307"/>
              <a:gd name="connsiteY6" fmla="*/ 58993 h 1179871"/>
              <a:gd name="connsiteX7" fmla="*/ 1563333 w 1799307"/>
              <a:gd name="connsiteY7" fmla="*/ 117987 h 1179871"/>
              <a:gd name="connsiteX8" fmla="*/ 1710817 w 1799307"/>
              <a:gd name="connsiteY8" fmla="*/ 294968 h 1179871"/>
              <a:gd name="connsiteX9" fmla="*/ 1769810 w 1799307"/>
              <a:gd name="connsiteY9" fmla="*/ 471948 h 1179871"/>
              <a:gd name="connsiteX10" fmla="*/ 1799307 w 1799307"/>
              <a:gd name="connsiteY10" fmla="*/ 560439 h 1179871"/>
              <a:gd name="connsiteX11" fmla="*/ 1769810 w 1799307"/>
              <a:gd name="connsiteY11" fmla="*/ 943897 h 1179871"/>
              <a:gd name="connsiteX12" fmla="*/ 1740313 w 1799307"/>
              <a:gd name="connsiteY12" fmla="*/ 1032387 h 1179871"/>
              <a:gd name="connsiteX13" fmla="*/ 1563333 w 1799307"/>
              <a:gd name="connsiteY13" fmla="*/ 1150374 h 1179871"/>
              <a:gd name="connsiteX14" fmla="*/ 1474842 w 1799307"/>
              <a:gd name="connsiteY14" fmla="*/ 1179871 h 1179871"/>
              <a:gd name="connsiteX15" fmla="*/ 412958 w 1799307"/>
              <a:gd name="connsiteY15" fmla="*/ 1150374 h 1179871"/>
              <a:gd name="connsiteX16" fmla="*/ 294971 w 1799307"/>
              <a:gd name="connsiteY16" fmla="*/ 973393 h 1179871"/>
              <a:gd name="connsiteX17" fmla="*/ 147487 w 1799307"/>
              <a:gd name="connsiteY17" fmla="*/ 855406 h 1179871"/>
              <a:gd name="connsiteX18" fmla="*/ 58997 w 1799307"/>
              <a:gd name="connsiteY18" fmla="*/ 766916 h 1179871"/>
              <a:gd name="connsiteX19" fmla="*/ 4 w 1799307"/>
              <a:gd name="connsiteY19" fmla="*/ 412955 h 117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99307" h="1179871">
                <a:moveTo>
                  <a:pt x="4" y="412955"/>
                </a:moveTo>
                <a:cubicBezTo>
                  <a:pt x="4" y="329381"/>
                  <a:pt x="30935" y="310371"/>
                  <a:pt x="58997" y="265471"/>
                </a:cubicBezTo>
                <a:cubicBezTo>
                  <a:pt x="85714" y="222724"/>
                  <a:pt x="186580" y="139942"/>
                  <a:pt x="235978" y="117987"/>
                </a:cubicBezTo>
                <a:cubicBezTo>
                  <a:pt x="258896" y="107801"/>
                  <a:pt x="478140" y="33897"/>
                  <a:pt x="530946" y="29497"/>
                </a:cubicBezTo>
                <a:cubicBezTo>
                  <a:pt x="727157" y="13146"/>
                  <a:pt x="924236" y="9832"/>
                  <a:pt x="1120881" y="0"/>
                </a:cubicBezTo>
                <a:cubicBezTo>
                  <a:pt x="1170042" y="9832"/>
                  <a:pt x="1218912" y="21255"/>
                  <a:pt x="1268365" y="29497"/>
                </a:cubicBezTo>
                <a:cubicBezTo>
                  <a:pt x="1336943" y="40927"/>
                  <a:pt x="1408250" y="39015"/>
                  <a:pt x="1474842" y="58993"/>
                </a:cubicBezTo>
                <a:cubicBezTo>
                  <a:pt x="1508798" y="69180"/>
                  <a:pt x="1536099" y="95292"/>
                  <a:pt x="1563333" y="117987"/>
                </a:cubicBezTo>
                <a:cubicBezTo>
                  <a:pt x="1648501" y="188960"/>
                  <a:pt x="1652811" y="207958"/>
                  <a:pt x="1710817" y="294968"/>
                </a:cubicBezTo>
                <a:lnTo>
                  <a:pt x="1769810" y="471948"/>
                </a:lnTo>
                <a:lnTo>
                  <a:pt x="1799307" y="560439"/>
                </a:lnTo>
                <a:cubicBezTo>
                  <a:pt x="1789475" y="688258"/>
                  <a:pt x="1785711" y="816690"/>
                  <a:pt x="1769810" y="943897"/>
                </a:cubicBezTo>
                <a:cubicBezTo>
                  <a:pt x="1765953" y="974749"/>
                  <a:pt x="1762299" y="1010401"/>
                  <a:pt x="1740313" y="1032387"/>
                </a:cubicBezTo>
                <a:cubicBezTo>
                  <a:pt x="1690178" y="1082522"/>
                  <a:pt x="1630596" y="1127953"/>
                  <a:pt x="1563333" y="1150374"/>
                </a:cubicBezTo>
                <a:lnTo>
                  <a:pt x="1474842" y="1179871"/>
                </a:lnTo>
                <a:cubicBezTo>
                  <a:pt x="1120881" y="1170039"/>
                  <a:pt x="765208" y="1186502"/>
                  <a:pt x="412958" y="1150374"/>
                </a:cubicBezTo>
                <a:cubicBezTo>
                  <a:pt x="324551" y="1141307"/>
                  <a:pt x="321210" y="1025872"/>
                  <a:pt x="294971" y="973393"/>
                </a:cubicBezTo>
                <a:cubicBezTo>
                  <a:pt x="241603" y="866656"/>
                  <a:pt x="249549" y="889427"/>
                  <a:pt x="147487" y="855406"/>
                </a:cubicBezTo>
                <a:cubicBezTo>
                  <a:pt x="117990" y="825909"/>
                  <a:pt x="82136" y="801625"/>
                  <a:pt x="58997" y="766916"/>
                </a:cubicBezTo>
                <a:cubicBezTo>
                  <a:pt x="-1593" y="676032"/>
                  <a:pt x="4" y="496529"/>
                  <a:pt x="4" y="412955"/>
                </a:cubicBezTo>
                <a:close/>
              </a:path>
            </a:pathLst>
          </a:custGeom>
          <a:pattFill prst="wdDnDiag">
            <a:fgClr>
              <a:srgbClr val="00B05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049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300"/>
                                        <p:tgtEl>
                                          <p:spTgt spid="30"/>
                                        </p:tgtEl>
                                      </p:cBhvr>
                                    </p:animEffect>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300"/>
                                        <p:tgtEl>
                                          <p:spTgt spid="23"/>
                                        </p:tgtEl>
                                      </p:cBhvr>
                                    </p:animEffect>
                                  </p:childTnLst>
                                </p:cTn>
                              </p:par>
                            </p:childTnLst>
                          </p:cTn>
                        </p:par>
                        <p:par>
                          <p:cTn id="30" fill="hold">
                            <p:stCondLst>
                              <p:cond delay="80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300"/>
                                        <p:tgtEl>
                                          <p:spTgt spid="21"/>
                                        </p:tgtEl>
                                      </p:cBhvr>
                                    </p:animEffect>
                                  </p:childTnLst>
                                </p:cTn>
                              </p:par>
                            </p:childTnLst>
                          </p:cTn>
                        </p:par>
                        <p:par>
                          <p:cTn id="34" fill="hold">
                            <p:stCondLst>
                              <p:cond delay="1100"/>
                            </p:stCondLst>
                            <p:childTnLst>
                              <p:par>
                                <p:cTn id="35" presetID="10"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300"/>
                                        <p:tgtEl>
                                          <p:spTgt spid="28"/>
                                        </p:tgtEl>
                                      </p:cBhvr>
                                    </p:animEffect>
                                  </p:childTnLst>
                                </p:cTn>
                              </p:par>
                            </p:childTnLst>
                          </p:cTn>
                        </p:par>
                        <p:par>
                          <p:cTn id="38" fill="hold">
                            <p:stCondLst>
                              <p:cond delay="14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300"/>
                                        <p:tgtEl>
                                          <p:spTgt spid="20"/>
                                        </p:tgtEl>
                                      </p:cBhvr>
                                    </p:animEffect>
                                  </p:childTnLst>
                                </p:cTn>
                              </p:par>
                            </p:childTnLst>
                          </p:cTn>
                        </p:par>
                        <p:par>
                          <p:cTn id="42" fill="hold">
                            <p:stCondLst>
                              <p:cond delay="17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300"/>
                                        <p:tgtEl>
                                          <p:spTgt spid="29"/>
                                        </p:tgtEl>
                                      </p:cBhvr>
                                    </p:animEffec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300"/>
                                        <p:tgtEl>
                                          <p:spTgt spid="24"/>
                                        </p:tgtEl>
                                      </p:cBhvr>
                                    </p:animEffect>
                                  </p:childTnLst>
                                </p:cTn>
                              </p:par>
                            </p:childTnLst>
                          </p:cTn>
                        </p:par>
                        <p:par>
                          <p:cTn id="50" fill="hold">
                            <p:stCondLst>
                              <p:cond delay="2300"/>
                            </p:stCondLst>
                            <p:childTnLst>
                              <p:par>
                                <p:cTn id="51" presetID="10"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300"/>
                                        <p:tgtEl>
                                          <p:spTgt spid="25"/>
                                        </p:tgtEl>
                                      </p:cBhvr>
                                    </p:animEffect>
                                  </p:childTnLst>
                                </p:cTn>
                              </p:par>
                            </p:childTnLst>
                          </p:cTn>
                        </p:par>
                        <p:par>
                          <p:cTn id="54" fill="hold">
                            <p:stCondLst>
                              <p:cond delay="2600"/>
                            </p:stCondLst>
                            <p:childTnLst>
                              <p:par>
                                <p:cTn id="55" presetID="18" presetClass="entr" presetSubtype="12"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strips(downLeft)">
                                      <p:cBhvr>
                                        <p:cTn id="57" dur="300"/>
                                        <p:tgtEl>
                                          <p:spTgt spid="26"/>
                                        </p:tgtEl>
                                      </p:cBhvr>
                                    </p:animEffect>
                                  </p:childTnLst>
                                </p:cTn>
                              </p:par>
                            </p:childTnLst>
                          </p:cTn>
                        </p:par>
                        <p:par>
                          <p:cTn id="58" fill="hold">
                            <p:stCondLst>
                              <p:cond delay="2900"/>
                            </p:stCondLst>
                            <p:childTnLst>
                              <p:par>
                                <p:cTn id="59" presetID="18" presetClass="entr" presetSubtype="12"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strips(downLeft)">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p:bldP spid="25" grpId="0"/>
      <p:bldP spid="28" grpId="0"/>
      <p:bldP spid="29" grpId="0"/>
      <p:bldP spid="30" grpId="0"/>
      <p:bldP spid="31"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20657" y="954981"/>
            <a:ext cx="5554417" cy="5554417"/>
          </a:xfrm>
          <a:prstGeom prst="rect">
            <a:avLst/>
          </a:prstGeom>
        </p:spPr>
      </p:pic>
      <p:sp>
        <p:nvSpPr>
          <p:cNvPr id="4" name="TextBox 3"/>
          <p:cNvSpPr txBox="1"/>
          <p:nvPr/>
        </p:nvSpPr>
        <p:spPr>
          <a:xfrm>
            <a:off x="8087077" y="2685750"/>
            <a:ext cx="3861163" cy="523220"/>
          </a:xfrm>
          <a:prstGeom prst="rect">
            <a:avLst/>
          </a:prstGeom>
          <a:noFill/>
        </p:spPr>
        <p:txBody>
          <a:bodyPr wrap="square" rtlCol="0">
            <a:spAutoFit/>
          </a:bodyPr>
          <a:lstStyle/>
          <a:p>
            <a:pPr algn="ctr"/>
            <a:r>
              <a:rPr lang="en-US" sz="2800" dirty="0" smtClean="0"/>
              <a:t>1970 - 250 million tellers </a:t>
            </a:r>
            <a:endParaRPr lang="en-US" sz="2800" dirty="0"/>
          </a:p>
        </p:txBody>
      </p:sp>
      <p:sp>
        <p:nvSpPr>
          <p:cNvPr id="15" name="TextBox 14"/>
          <p:cNvSpPr txBox="1"/>
          <p:nvPr/>
        </p:nvSpPr>
        <p:spPr>
          <a:xfrm>
            <a:off x="8013114" y="3208970"/>
            <a:ext cx="4032523" cy="523220"/>
          </a:xfrm>
          <a:prstGeom prst="rect">
            <a:avLst/>
          </a:prstGeom>
          <a:noFill/>
        </p:spPr>
        <p:txBody>
          <a:bodyPr wrap="square" rtlCol="0">
            <a:spAutoFit/>
          </a:bodyPr>
          <a:lstStyle/>
          <a:p>
            <a:pPr algn="ctr"/>
            <a:r>
              <a:rPr lang="en-US" sz="2800" dirty="0" smtClean="0"/>
              <a:t>2017 - 500 million tellers </a:t>
            </a:r>
            <a:endParaRPr lang="en-US" sz="2800" dirty="0"/>
          </a:p>
        </p:txBody>
      </p:sp>
      <p:sp>
        <p:nvSpPr>
          <p:cNvPr id="16" name="Title 1"/>
          <p:cNvSpPr>
            <a:spLocks noGrp="1"/>
          </p:cNvSpPr>
          <p:nvPr>
            <p:ph type="title"/>
          </p:nvPr>
        </p:nvSpPr>
        <p:spPr>
          <a:xfrm>
            <a:off x="0" y="0"/>
            <a:ext cx="10515600" cy="1325563"/>
          </a:xfrm>
        </p:spPr>
        <p:txBody>
          <a:bodyPr/>
          <a:lstStyle/>
          <a:p>
            <a:r>
              <a:rPr lang="en-US" dirty="0" smtClean="0"/>
              <a:t>5. Automated </a:t>
            </a:r>
            <a:r>
              <a:rPr lang="en-US" dirty="0"/>
              <a:t>testing</a:t>
            </a:r>
          </a:p>
        </p:txBody>
      </p:sp>
      <p:cxnSp>
        <p:nvCxnSpPr>
          <p:cNvPr id="17" name="Straight Connector 16"/>
          <p:cNvCxnSpPr/>
          <p:nvPr/>
        </p:nvCxnSpPr>
        <p:spPr>
          <a:xfrm>
            <a:off x="539608" y="546890"/>
            <a:ext cx="2645229" cy="286617"/>
          </a:xfrm>
          <a:prstGeom prst="line">
            <a:avLst/>
          </a:prstGeom>
          <a:ln w="69850">
            <a:solidFill>
              <a:srgbClr val="FF0000"/>
            </a:solidFill>
          </a:ln>
        </p:spPr>
        <p:style>
          <a:lnRef idx="1">
            <a:schemeClr val="accent2"/>
          </a:lnRef>
          <a:fillRef idx="0">
            <a:schemeClr val="accent2"/>
          </a:fillRef>
          <a:effectRef idx="0">
            <a:schemeClr val="accent2"/>
          </a:effectRef>
          <a:fontRef idx="minor">
            <a:schemeClr val="tx1"/>
          </a:fontRef>
        </p:style>
      </p:cxnSp>
      <p:sp>
        <p:nvSpPr>
          <p:cNvPr id="18" name="Rectangle 17"/>
          <p:cNvSpPr/>
          <p:nvPr/>
        </p:nvSpPr>
        <p:spPr>
          <a:xfrm>
            <a:off x="4149558" y="287867"/>
            <a:ext cx="672737" cy="74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txBox="1">
            <a:spLocks/>
          </p:cNvSpPr>
          <p:nvPr/>
        </p:nvSpPr>
        <p:spPr>
          <a:xfrm>
            <a:off x="4354607" y="-2382"/>
            <a:ext cx="308791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automation</a:t>
            </a:r>
            <a:endParaRPr lang="en-US" dirty="0"/>
          </a:p>
        </p:txBody>
      </p:sp>
    </p:spTree>
    <p:extLst>
      <p:ext uri="{BB962C8B-B14F-4D97-AF65-F5344CB8AC3E}">
        <p14:creationId xmlns:p14="http://schemas.microsoft.com/office/powerpoint/2010/main" val="422571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0515600" cy="1325563"/>
          </a:xfrm>
        </p:spPr>
        <p:txBody>
          <a:bodyPr/>
          <a:lstStyle/>
          <a:p>
            <a:r>
              <a:rPr lang="en-US" b="1" dirty="0"/>
              <a:t>5.1 Test automation pyramid</a:t>
            </a:r>
          </a:p>
        </p:txBody>
      </p:sp>
      <p:sp>
        <p:nvSpPr>
          <p:cNvPr id="8" name="Footer Placeholder 1"/>
          <p:cNvSpPr txBox="1">
            <a:spLocks/>
          </p:cNvSpPr>
          <p:nvPr/>
        </p:nvSpPr>
        <p:spPr>
          <a:xfrm>
            <a:off x="0" y="6400800"/>
            <a:ext cx="12192000" cy="349249"/>
          </a:xfrm>
          <a:prstGeom prst="rect">
            <a:avLst/>
          </a:prstGeom>
          <a:gradFill flip="none" rotWithShape="1">
            <a:gsLst>
              <a:gs pos="0">
                <a:schemeClr val="dk1">
                  <a:tint val="50000"/>
                  <a:satMod val="300000"/>
                  <a:tint val="66000"/>
                  <a:satMod val="160000"/>
                </a:schemeClr>
              </a:gs>
              <a:gs pos="50000">
                <a:schemeClr val="dk1">
                  <a:tint val="50000"/>
                  <a:satMod val="300000"/>
                  <a:tint val="44500"/>
                  <a:satMod val="160000"/>
                </a:schemeClr>
              </a:gs>
              <a:gs pos="100000">
                <a:schemeClr val="dk1">
                  <a:tint val="50000"/>
                  <a:satMod val="300000"/>
                  <a:tint val="23500"/>
                  <a:satMod val="160000"/>
                </a:schemeClr>
              </a:gs>
            </a:gsLst>
            <a:lin ang="13500000" scaled="1"/>
            <a:tileRect/>
          </a:gradFill>
          <a:ln w="9525" cap="flat" cmpd="sng" algn="ctr">
            <a:noFill/>
            <a:prstDash val="solid"/>
          </a:ln>
        </p:spPr>
        <p:style>
          <a:lnRef idx="1">
            <a:schemeClr val="dk1"/>
          </a:lnRef>
          <a:fillRef idx="2">
            <a:schemeClr val="dk1"/>
          </a:fillRef>
          <a:effectRef idx="1">
            <a:schemeClr val="dk1"/>
          </a:effectRef>
          <a:fontRef idx="minor">
            <a:schemeClr val="dk1"/>
          </a:fontRef>
        </p:style>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r"/>
            <a:r>
              <a:rPr lang="en-US" b="1" dirty="0" smtClean="0">
                <a:solidFill>
                  <a:srgbClr val="92D050"/>
                </a:solidFill>
                <a:latin typeface="Aharoni" pitchFamily="2" charset="-79"/>
                <a:cs typeface="Aharoni" pitchFamily="2" charset="-79"/>
              </a:rPr>
              <a:t>brainforit.com</a:t>
            </a:r>
            <a:endParaRPr lang="en-US" dirty="0">
              <a:solidFill>
                <a:schemeClr val="tx1">
                  <a:lumMod val="50000"/>
                  <a:lumOff val="50000"/>
                </a:schemeClr>
              </a:solidFill>
              <a:latin typeface="Arial" pitchFamily="34" charset="0"/>
              <a:cs typeface="Arial" pitchFamily="34" charset="0"/>
            </a:endParaRPr>
          </a:p>
        </p:txBody>
      </p:sp>
      <p:sp>
        <p:nvSpPr>
          <p:cNvPr id="9" name="Trapezoid 8"/>
          <p:cNvSpPr/>
          <p:nvPr/>
        </p:nvSpPr>
        <p:spPr>
          <a:xfrm>
            <a:off x="3867150" y="4013449"/>
            <a:ext cx="3822700" cy="609706"/>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Trapezoid 9"/>
          <p:cNvSpPr/>
          <p:nvPr/>
        </p:nvSpPr>
        <p:spPr>
          <a:xfrm>
            <a:off x="4223656" y="3384270"/>
            <a:ext cx="3102430" cy="609706"/>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1" name="Trapezoid 10"/>
          <p:cNvSpPr/>
          <p:nvPr/>
        </p:nvSpPr>
        <p:spPr>
          <a:xfrm>
            <a:off x="4584684" y="1273800"/>
            <a:ext cx="2380373" cy="2071705"/>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Trapezoid 11"/>
          <p:cNvSpPr/>
          <p:nvPr/>
        </p:nvSpPr>
        <p:spPr>
          <a:xfrm>
            <a:off x="3431053" y="4661920"/>
            <a:ext cx="4715997" cy="714062"/>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Trapezoid 12"/>
          <p:cNvSpPr/>
          <p:nvPr/>
        </p:nvSpPr>
        <p:spPr>
          <a:xfrm>
            <a:off x="2866572" y="5407473"/>
            <a:ext cx="5820228" cy="961836"/>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p:cNvSpPr/>
          <p:nvPr/>
        </p:nvSpPr>
        <p:spPr>
          <a:xfrm>
            <a:off x="5474304" y="5655883"/>
            <a:ext cx="583814" cy="369332"/>
          </a:xfrm>
          <a:prstGeom prst="rect">
            <a:avLst/>
          </a:prstGeom>
        </p:spPr>
        <p:txBody>
          <a:bodyPr wrap="none">
            <a:spAutoFit/>
          </a:bodyPr>
          <a:lstStyle/>
          <a:p>
            <a:r>
              <a:rPr lang="en-US" dirty="0"/>
              <a:t>Unit</a:t>
            </a:r>
          </a:p>
        </p:txBody>
      </p:sp>
      <p:sp>
        <p:nvSpPr>
          <p:cNvPr id="15" name="Rectangle 14"/>
          <p:cNvSpPr/>
          <p:nvPr/>
        </p:nvSpPr>
        <p:spPr>
          <a:xfrm>
            <a:off x="5072294" y="4848504"/>
            <a:ext cx="1291829" cy="369332"/>
          </a:xfrm>
          <a:prstGeom prst="rect">
            <a:avLst/>
          </a:prstGeom>
        </p:spPr>
        <p:txBody>
          <a:bodyPr wrap="none">
            <a:spAutoFit/>
          </a:bodyPr>
          <a:lstStyle/>
          <a:p>
            <a:r>
              <a:rPr lang="en-US" dirty="0"/>
              <a:t>Component</a:t>
            </a:r>
          </a:p>
        </p:txBody>
      </p:sp>
      <p:sp>
        <p:nvSpPr>
          <p:cNvPr id="16" name="Rectangle 15"/>
          <p:cNvSpPr/>
          <p:nvPr/>
        </p:nvSpPr>
        <p:spPr>
          <a:xfrm>
            <a:off x="5167513" y="4087035"/>
            <a:ext cx="1218347" cy="369332"/>
          </a:xfrm>
          <a:prstGeom prst="rect">
            <a:avLst/>
          </a:prstGeom>
        </p:spPr>
        <p:txBody>
          <a:bodyPr wrap="none">
            <a:spAutoFit/>
          </a:bodyPr>
          <a:lstStyle/>
          <a:p>
            <a:r>
              <a:rPr lang="en-US" dirty="0"/>
              <a:t>Integration</a:t>
            </a:r>
          </a:p>
        </p:txBody>
      </p:sp>
      <p:sp>
        <p:nvSpPr>
          <p:cNvPr id="17" name="Rectangle 16"/>
          <p:cNvSpPr/>
          <p:nvPr/>
        </p:nvSpPr>
        <p:spPr>
          <a:xfrm>
            <a:off x="5362005" y="3451978"/>
            <a:ext cx="851130" cy="369332"/>
          </a:xfrm>
          <a:prstGeom prst="rect">
            <a:avLst/>
          </a:prstGeom>
        </p:spPr>
        <p:txBody>
          <a:bodyPr wrap="none">
            <a:spAutoFit/>
          </a:bodyPr>
          <a:lstStyle/>
          <a:p>
            <a:r>
              <a:rPr lang="en-US" dirty="0"/>
              <a:t>System</a:t>
            </a:r>
          </a:p>
        </p:txBody>
      </p:sp>
      <p:sp>
        <p:nvSpPr>
          <p:cNvPr id="18" name="Rectangle 17"/>
          <p:cNvSpPr/>
          <p:nvPr/>
        </p:nvSpPr>
        <p:spPr>
          <a:xfrm>
            <a:off x="5474304" y="2500365"/>
            <a:ext cx="535724" cy="369332"/>
          </a:xfrm>
          <a:prstGeom prst="rect">
            <a:avLst/>
          </a:prstGeom>
        </p:spPr>
        <p:txBody>
          <a:bodyPr wrap="none">
            <a:spAutoFit/>
          </a:bodyPr>
          <a:lstStyle/>
          <a:p>
            <a:r>
              <a:rPr lang="en-US" dirty="0" smtClean="0"/>
              <a:t>GUI</a:t>
            </a:r>
            <a:endParaRPr lang="en-US" dirty="0"/>
          </a:p>
        </p:txBody>
      </p:sp>
      <p:sp>
        <p:nvSpPr>
          <p:cNvPr id="19" name="TextBox 18"/>
          <p:cNvSpPr txBox="1"/>
          <p:nvPr/>
        </p:nvSpPr>
        <p:spPr>
          <a:xfrm>
            <a:off x="9066167" y="5074365"/>
            <a:ext cx="1817733" cy="646331"/>
          </a:xfrm>
          <a:prstGeom prst="rect">
            <a:avLst/>
          </a:prstGeom>
          <a:noFill/>
        </p:spPr>
        <p:txBody>
          <a:bodyPr wrap="square" rtlCol="0">
            <a:spAutoFit/>
          </a:bodyPr>
          <a:lstStyle/>
          <a:p>
            <a:pPr algn="ctr"/>
            <a:r>
              <a:rPr lang="en-US" dirty="0" smtClean="0"/>
              <a:t>On local machine</a:t>
            </a:r>
          </a:p>
          <a:p>
            <a:pPr algn="ctr"/>
            <a:r>
              <a:rPr lang="en-US" dirty="0" smtClean="0"/>
              <a:t> after change</a:t>
            </a:r>
            <a:endParaRPr lang="en-US" dirty="0"/>
          </a:p>
        </p:txBody>
      </p:sp>
      <p:cxnSp>
        <p:nvCxnSpPr>
          <p:cNvPr id="20" name="Straight Arrow Connector 19"/>
          <p:cNvCxnSpPr>
            <a:stCxn id="19" idx="1"/>
          </p:cNvCxnSpPr>
          <p:nvPr/>
        </p:nvCxnSpPr>
        <p:spPr>
          <a:xfrm flipH="1">
            <a:off x="6743701" y="5397531"/>
            <a:ext cx="2322466" cy="258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9" idx="1"/>
          </p:cNvCxnSpPr>
          <p:nvPr/>
        </p:nvCxnSpPr>
        <p:spPr>
          <a:xfrm flipH="1" flipV="1">
            <a:off x="6558587" y="5038287"/>
            <a:ext cx="2507580" cy="35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972813" y="3743917"/>
            <a:ext cx="1665088" cy="646331"/>
          </a:xfrm>
          <a:prstGeom prst="rect">
            <a:avLst/>
          </a:prstGeom>
          <a:noFill/>
        </p:spPr>
        <p:txBody>
          <a:bodyPr wrap="square" rtlCol="0">
            <a:spAutoFit/>
          </a:bodyPr>
          <a:lstStyle/>
          <a:p>
            <a:pPr algn="ctr"/>
            <a:r>
              <a:rPr lang="en-US" dirty="0" smtClean="0"/>
              <a:t>Requires build</a:t>
            </a:r>
          </a:p>
          <a:p>
            <a:pPr algn="ctr"/>
            <a:r>
              <a:rPr lang="en-US" dirty="0" smtClean="0"/>
              <a:t> and deploy</a:t>
            </a:r>
            <a:endParaRPr lang="en-US" dirty="0"/>
          </a:p>
        </p:txBody>
      </p:sp>
      <p:cxnSp>
        <p:nvCxnSpPr>
          <p:cNvPr id="23" name="Straight Arrow Connector 22"/>
          <p:cNvCxnSpPr/>
          <p:nvPr/>
        </p:nvCxnSpPr>
        <p:spPr>
          <a:xfrm flipH="1">
            <a:off x="6422601" y="4067083"/>
            <a:ext cx="2783935" cy="235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6558586" y="3707839"/>
            <a:ext cx="2507581" cy="359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342900" y="2171700"/>
            <a:ext cx="0" cy="4197609"/>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398144" y="5625424"/>
            <a:ext cx="855400" cy="523220"/>
          </a:xfrm>
          <a:prstGeom prst="rect">
            <a:avLst/>
          </a:prstGeom>
          <a:noFill/>
        </p:spPr>
        <p:txBody>
          <a:bodyPr wrap="square" rtlCol="0">
            <a:spAutoFit/>
          </a:bodyPr>
          <a:lstStyle/>
          <a:p>
            <a:pPr algn="ctr"/>
            <a:r>
              <a:rPr lang="en-US" sz="2800" b="1" dirty="0" smtClean="0">
                <a:solidFill>
                  <a:srgbClr val="FF0000"/>
                </a:solidFill>
              </a:rPr>
              <a:t>Cost</a:t>
            </a:r>
            <a:endParaRPr lang="en-US" sz="2800" b="1" dirty="0">
              <a:solidFill>
                <a:srgbClr val="FF0000"/>
              </a:solidFill>
            </a:endParaRPr>
          </a:p>
        </p:txBody>
      </p:sp>
      <p:sp>
        <p:nvSpPr>
          <p:cNvPr id="27" name="TextBox 26"/>
          <p:cNvSpPr txBox="1"/>
          <p:nvPr/>
        </p:nvSpPr>
        <p:spPr>
          <a:xfrm>
            <a:off x="1061014" y="4918045"/>
            <a:ext cx="1529661" cy="523220"/>
          </a:xfrm>
          <a:prstGeom prst="rect">
            <a:avLst/>
          </a:prstGeom>
          <a:noFill/>
        </p:spPr>
        <p:txBody>
          <a:bodyPr wrap="square" rtlCol="0">
            <a:spAutoFit/>
          </a:bodyPr>
          <a:lstStyle/>
          <a:p>
            <a:pPr algn="ctr"/>
            <a:r>
              <a:rPr lang="en-US" sz="2800" b="1" dirty="0" smtClean="0">
                <a:solidFill>
                  <a:srgbClr val="FF0000"/>
                </a:solidFill>
              </a:rPr>
              <a:t>Duration</a:t>
            </a:r>
            <a:endParaRPr lang="en-US" sz="2800" b="1" dirty="0">
              <a:solidFill>
                <a:srgbClr val="FF0000"/>
              </a:solidFill>
            </a:endParaRPr>
          </a:p>
        </p:txBody>
      </p:sp>
      <p:sp>
        <p:nvSpPr>
          <p:cNvPr id="28" name="TextBox 27"/>
          <p:cNvSpPr txBox="1"/>
          <p:nvPr/>
        </p:nvSpPr>
        <p:spPr>
          <a:xfrm>
            <a:off x="712221" y="4210666"/>
            <a:ext cx="2227246" cy="523220"/>
          </a:xfrm>
          <a:prstGeom prst="rect">
            <a:avLst/>
          </a:prstGeom>
          <a:noFill/>
        </p:spPr>
        <p:txBody>
          <a:bodyPr wrap="square" rtlCol="0">
            <a:spAutoFit/>
          </a:bodyPr>
          <a:lstStyle/>
          <a:p>
            <a:pPr algn="ctr"/>
            <a:r>
              <a:rPr lang="en-US" sz="2800" b="1" dirty="0" smtClean="0">
                <a:solidFill>
                  <a:srgbClr val="FF0000"/>
                </a:solidFill>
              </a:rPr>
              <a:t>Maintenance</a:t>
            </a:r>
            <a:endParaRPr lang="en-US" sz="2800" b="1" dirty="0">
              <a:solidFill>
                <a:srgbClr val="FF0000"/>
              </a:solidFill>
            </a:endParaRPr>
          </a:p>
        </p:txBody>
      </p:sp>
      <p:sp>
        <p:nvSpPr>
          <p:cNvPr id="29" name="TextBox 28"/>
          <p:cNvSpPr txBox="1"/>
          <p:nvPr/>
        </p:nvSpPr>
        <p:spPr>
          <a:xfrm>
            <a:off x="1124197" y="3503287"/>
            <a:ext cx="1403294" cy="523220"/>
          </a:xfrm>
          <a:prstGeom prst="rect">
            <a:avLst/>
          </a:prstGeom>
          <a:noFill/>
        </p:spPr>
        <p:txBody>
          <a:bodyPr wrap="square" rtlCol="0">
            <a:spAutoFit/>
          </a:bodyPr>
          <a:lstStyle/>
          <a:p>
            <a:pPr algn="ctr"/>
            <a:r>
              <a:rPr lang="en-US" sz="2800" b="1" dirty="0" smtClean="0">
                <a:solidFill>
                  <a:srgbClr val="FF0000"/>
                </a:solidFill>
              </a:rPr>
              <a:t>Fragility</a:t>
            </a:r>
            <a:endParaRPr lang="en-US" sz="2800" b="1" dirty="0">
              <a:solidFill>
                <a:srgbClr val="FF0000"/>
              </a:solidFill>
            </a:endParaRPr>
          </a:p>
        </p:txBody>
      </p:sp>
      <p:sp>
        <p:nvSpPr>
          <p:cNvPr id="30" name="TextBox 29"/>
          <p:cNvSpPr txBox="1"/>
          <p:nvPr/>
        </p:nvSpPr>
        <p:spPr>
          <a:xfrm>
            <a:off x="1014398" y="2795908"/>
            <a:ext cx="1622893" cy="523220"/>
          </a:xfrm>
          <a:prstGeom prst="rect">
            <a:avLst/>
          </a:prstGeom>
          <a:noFill/>
        </p:spPr>
        <p:txBody>
          <a:bodyPr wrap="square" rtlCol="0">
            <a:spAutoFit/>
          </a:bodyPr>
          <a:lstStyle/>
          <a:p>
            <a:pPr algn="ctr"/>
            <a:r>
              <a:rPr lang="en-US" sz="2800" b="1" dirty="0" smtClean="0">
                <a:solidFill>
                  <a:srgbClr val="FF0000"/>
                </a:solidFill>
              </a:rPr>
              <a:t>Coverage</a:t>
            </a:r>
            <a:endParaRPr lang="en-US" sz="2800" b="1" dirty="0">
              <a:solidFill>
                <a:srgbClr val="FF0000"/>
              </a:solidFill>
            </a:endParaRPr>
          </a:p>
        </p:txBody>
      </p:sp>
      <p:sp>
        <p:nvSpPr>
          <p:cNvPr id="31" name="TextBox 30"/>
          <p:cNvSpPr txBox="1"/>
          <p:nvPr/>
        </p:nvSpPr>
        <p:spPr>
          <a:xfrm>
            <a:off x="481692" y="2088529"/>
            <a:ext cx="2688304" cy="523220"/>
          </a:xfrm>
          <a:prstGeom prst="rect">
            <a:avLst/>
          </a:prstGeom>
          <a:noFill/>
        </p:spPr>
        <p:txBody>
          <a:bodyPr wrap="square" rtlCol="0">
            <a:spAutoFit/>
          </a:bodyPr>
          <a:lstStyle/>
          <a:p>
            <a:pPr algn="ctr"/>
            <a:r>
              <a:rPr lang="en-US" sz="2800" b="1" dirty="0" smtClean="0">
                <a:solidFill>
                  <a:srgbClr val="FF0000"/>
                </a:solidFill>
              </a:rPr>
              <a:t>Debugging time</a:t>
            </a:r>
            <a:endParaRPr lang="en-US" sz="2800" b="1" dirty="0">
              <a:solidFill>
                <a:srgbClr val="FF0000"/>
              </a:solidFill>
            </a:endParaRPr>
          </a:p>
        </p:txBody>
      </p:sp>
      <p:sp>
        <p:nvSpPr>
          <p:cNvPr id="32" name="TextBox 31"/>
          <p:cNvSpPr txBox="1"/>
          <p:nvPr/>
        </p:nvSpPr>
        <p:spPr>
          <a:xfrm>
            <a:off x="9009047" y="3166580"/>
            <a:ext cx="1592619" cy="523220"/>
          </a:xfrm>
          <a:prstGeom prst="rect">
            <a:avLst/>
          </a:prstGeom>
          <a:noFill/>
        </p:spPr>
        <p:txBody>
          <a:bodyPr wrap="square" rtlCol="0">
            <a:spAutoFit/>
          </a:bodyPr>
          <a:lstStyle/>
          <a:p>
            <a:pPr algn="ctr"/>
            <a:r>
              <a:rPr lang="en-US" sz="2800" b="1" dirty="0" smtClean="0">
                <a:solidFill>
                  <a:srgbClr val="00B050"/>
                </a:solidFill>
              </a:rPr>
              <a:t>Mockups</a:t>
            </a:r>
            <a:endParaRPr lang="en-US" sz="2800" b="1" dirty="0">
              <a:solidFill>
                <a:srgbClr val="00B050"/>
              </a:solidFill>
            </a:endParaRPr>
          </a:p>
        </p:txBody>
      </p:sp>
    </p:spTree>
    <p:extLst>
      <p:ext uri="{BB962C8B-B14F-4D97-AF65-F5344CB8AC3E}">
        <p14:creationId xmlns:p14="http://schemas.microsoft.com/office/powerpoint/2010/main" val="1489650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par>
                          <p:cTn id="58" fill="hold">
                            <p:stCondLst>
                              <p:cond delay="500"/>
                            </p:stCondLst>
                            <p:childTnLst>
                              <p:par>
                                <p:cTn id="59" presetID="22" presetClass="entr" presetSubtype="2"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right)">
                                      <p:cBhvr>
                                        <p:cTn id="61" dur="500"/>
                                        <p:tgtEl>
                                          <p:spTgt spid="24"/>
                                        </p:tgtEl>
                                      </p:cBhvr>
                                    </p:animEffect>
                                  </p:childTnLst>
                                </p:cTn>
                              </p:par>
                            </p:childTnLst>
                          </p:cTn>
                        </p:par>
                        <p:par>
                          <p:cTn id="62" fill="hold">
                            <p:stCondLst>
                              <p:cond delay="1000"/>
                            </p:stCondLst>
                            <p:childTnLst>
                              <p:par>
                                <p:cTn id="63" presetID="22" presetClass="entr" presetSubtype="2"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right)">
                                      <p:cBhvr>
                                        <p:cTn id="65" dur="500"/>
                                        <p:tgtEl>
                                          <p:spTgt spid="23"/>
                                        </p:tgtEl>
                                      </p:cBhvr>
                                    </p:animEffect>
                                  </p:childTnLst>
                                </p:cTn>
                              </p:par>
                            </p:childTnLst>
                          </p:cTn>
                        </p:par>
                        <p:par>
                          <p:cTn id="66" fill="hold">
                            <p:stCondLst>
                              <p:cond delay="1500"/>
                            </p:stCondLst>
                            <p:childTnLst>
                              <p:par>
                                <p:cTn id="67" presetID="10" presetClass="entr" presetSubtype="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par>
                          <p:cTn id="74" fill="hold">
                            <p:stCondLst>
                              <p:cond delay="2500"/>
                            </p:stCondLst>
                            <p:childTnLst>
                              <p:par>
                                <p:cTn id="75" presetID="22" presetClass="entr" presetSubtype="2"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right)">
                                      <p:cBhvr>
                                        <p:cTn id="77" dur="500"/>
                                        <p:tgtEl>
                                          <p:spTgt spid="21"/>
                                        </p:tgtEl>
                                      </p:cBhvr>
                                    </p:animEffect>
                                  </p:childTnLst>
                                </p:cTn>
                              </p:par>
                            </p:childTnLst>
                          </p:cTn>
                        </p:par>
                        <p:par>
                          <p:cTn id="78" fill="hold">
                            <p:stCondLst>
                              <p:cond delay="3000"/>
                            </p:stCondLst>
                            <p:childTnLst>
                              <p:par>
                                <p:cTn id="79" presetID="22" presetClass="entr" presetSubtype="2"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right)">
                                      <p:cBhvr>
                                        <p:cTn id="81" dur="500"/>
                                        <p:tgtEl>
                                          <p:spTgt spid="20"/>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down)">
                                      <p:cBhvr>
                                        <p:cTn id="86" dur="500"/>
                                        <p:tgtEl>
                                          <p:spTgt spid="25"/>
                                        </p:tgtEl>
                                      </p:cBhvr>
                                    </p:animEffec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500"/>
                                        <p:tgtEl>
                                          <p:spTgt spid="26"/>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500"/>
                                        <p:tgtEl>
                                          <p:spTgt spid="27"/>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500"/>
                                        <p:tgtEl>
                                          <p:spTgt spid="28"/>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fade">
                                      <p:cBhvr>
                                        <p:cTn id="105" dur="500"/>
                                        <p:tgtEl>
                                          <p:spTgt spid="29"/>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30"/>
                                        </p:tgtEl>
                                        <p:attrNameLst>
                                          <p:attrName>style.visibility</p:attrName>
                                        </p:attrNameLst>
                                      </p:cBhvr>
                                      <p:to>
                                        <p:strVal val="visible"/>
                                      </p:to>
                                    </p:set>
                                    <p:animEffect transition="in" filter="fade">
                                      <p:cBhvr>
                                        <p:cTn id="110" dur="500"/>
                                        <p:tgtEl>
                                          <p:spTgt spid="30"/>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p:bldP spid="15" grpId="0"/>
      <p:bldP spid="16" grpId="0"/>
      <p:bldP spid="17" grpId="0"/>
      <p:bldP spid="18" grpId="0"/>
      <p:bldP spid="19" grpId="0"/>
      <p:bldP spid="22" grpId="0"/>
      <p:bldP spid="26" grpId="0"/>
      <p:bldP spid="27"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24670" y="302343"/>
            <a:ext cx="672737" cy="745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apezoid 8"/>
          <p:cNvSpPr/>
          <p:nvPr/>
        </p:nvSpPr>
        <p:spPr>
          <a:xfrm>
            <a:off x="2866572" y="4278086"/>
            <a:ext cx="5820228" cy="2091223"/>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Rectangle 9"/>
          <p:cNvSpPr/>
          <p:nvPr/>
        </p:nvSpPr>
        <p:spPr>
          <a:xfrm>
            <a:off x="5479024" y="5323697"/>
            <a:ext cx="583814" cy="369332"/>
          </a:xfrm>
          <a:prstGeom prst="rect">
            <a:avLst/>
          </a:prstGeom>
        </p:spPr>
        <p:txBody>
          <a:bodyPr wrap="none">
            <a:spAutoFit/>
          </a:bodyPr>
          <a:lstStyle/>
          <a:p>
            <a:r>
              <a:rPr lang="en-US" dirty="0"/>
              <a:t>Unit</a:t>
            </a:r>
          </a:p>
        </p:txBody>
      </p:sp>
      <p:sp>
        <p:nvSpPr>
          <p:cNvPr id="11" name="Trapezoid 10"/>
          <p:cNvSpPr/>
          <p:nvPr/>
        </p:nvSpPr>
        <p:spPr>
          <a:xfrm>
            <a:off x="4461038" y="3139182"/>
            <a:ext cx="2635533" cy="470717"/>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Trapezoid 11"/>
          <p:cNvSpPr/>
          <p:nvPr/>
        </p:nvSpPr>
        <p:spPr>
          <a:xfrm>
            <a:off x="4763921" y="2596903"/>
            <a:ext cx="2045093" cy="508654"/>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Trapezoid 12"/>
          <p:cNvSpPr/>
          <p:nvPr/>
        </p:nvSpPr>
        <p:spPr>
          <a:xfrm>
            <a:off x="4079996" y="3646402"/>
            <a:ext cx="3362525" cy="596643"/>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p:cNvSpPr/>
          <p:nvPr/>
        </p:nvSpPr>
        <p:spPr>
          <a:xfrm>
            <a:off x="5055965" y="3798166"/>
            <a:ext cx="1291829" cy="369332"/>
          </a:xfrm>
          <a:prstGeom prst="rect">
            <a:avLst/>
          </a:prstGeom>
        </p:spPr>
        <p:txBody>
          <a:bodyPr wrap="none">
            <a:spAutoFit/>
          </a:bodyPr>
          <a:lstStyle/>
          <a:p>
            <a:r>
              <a:rPr lang="en-US" dirty="0"/>
              <a:t>Component</a:t>
            </a:r>
          </a:p>
        </p:txBody>
      </p:sp>
      <p:sp>
        <p:nvSpPr>
          <p:cNvPr id="15" name="Rectangle 14"/>
          <p:cNvSpPr/>
          <p:nvPr/>
        </p:nvSpPr>
        <p:spPr>
          <a:xfrm>
            <a:off x="5129447" y="3216560"/>
            <a:ext cx="1218347" cy="369332"/>
          </a:xfrm>
          <a:prstGeom prst="rect">
            <a:avLst/>
          </a:prstGeom>
        </p:spPr>
        <p:txBody>
          <a:bodyPr wrap="none">
            <a:spAutoFit/>
          </a:bodyPr>
          <a:lstStyle/>
          <a:p>
            <a:r>
              <a:rPr lang="en-US" dirty="0"/>
              <a:t>Integration</a:t>
            </a:r>
          </a:p>
        </p:txBody>
      </p:sp>
      <p:sp>
        <p:nvSpPr>
          <p:cNvPr id="16" name="Rectangle 15"/>
          <p:cNvSpPr/>
          <p:nvPr/>
        </p:nvSpPr>
        <p:spPr>
          <a:xfrm>
            <a:off x="5345366" y="2645042"/>
            <a:ext cx="851130" cy="369332"/>
          </a:xfrm>
          <a:prstGeom prst="rect">
            <a:avLst/>
          </a:prstGeom>
        </p:spPr>
        <p:txBody>
          <a:bodyPr wrap="none">
            <a:spAutoFit/>
          </a:bodyPr>
          <a:lstStyle/>
          <a:p>
            <a:r>
              <a:rPr lang="en-US" dirty="0"/>
              <a:t>System</a:t>
            </a:r>
          </a:p>
        </p:txBody>
      </p:sp>
      <p:sp>
        <p:nvSpPr>
          <p:cNvPr id="17" name="Trapezoid 16"/>
          <p:cNvSpPr/>
          <p:nvPr/>
        </p:nvSpPr>
        <p:spPr>
          <a:xfrm>
            <a:off x="5073795" y="1283687"/>
            <a:ext cx="1425344" cy="1295695"/>
          </a:xfrm>
          <a:prstGeom prst="trapezoid">
            <a:avLst>
              <a:gd name="adj" fmla="val 57627"/>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8" name="Rectangle 17"/>
          <p:cNvSpPr/>
          <p:nvPr/>
        </p:nvSpPr>
        <p:spPr>
          <a:xfrm>
            <a:off x="5510942" y="1920623"/>
            <a:ext cx="535724" cy="369332"/>
          </a:xfrm>
          <a:prstGeom prst="rect">
            <a:avLst/>
          </a:prstGeom>
        </p:spPr>
        <p:txBody>
          <a:bodyPr wrap="none">
            <a:spAutoFit/>
          </a:bodyPr>
          <a:lstStyle/>
          <a:p>
            <a:r>
              <a:rPr lang="en-US" dirty="0" smtClean="0"/>
              <a:t>GUI</a:t>
            </a:r>
            <a:endParaRPr lang="en-US" dirty="0"/>
          </a:p>
        </p:txBody>
      </p:sp>
      <p:cxnSp>
        <p:nvCxnSpPr>
          <p:cNvPr id="19" name="Straight Arrow Connector 18"/>
          <p:cNvCxnSpPr/>
          <p:nvPr/>
        </p:nvCxnSpPr>
        <p:spPr>
          <a:xfrm flipV="1">
            <a:off x="342900" y="2171700"/>
            <a:ext cx="0" cy="4197609"/>
          </a:xfrm>
          <a:prstGeom prst="straightConnector1">
            <a:avLst/>
          </a:prstGeom>
          <a:ln w="952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398144" y="5625424"/>
            <a:ext cx="855400" cy="523220"/>
          </a:xfrm>
          <a:prstGeom prst="rect">
            <a:avLst/>
          </a:prstGeom>
          <a:noFill/>
        </p:spPr>
        <p:txBody>
          <a:bodyPr wrap="square" rtlCol="0">
            <a:spAutoFit/>
          </a:bodyPr>
          <a:lstStyle/>
          <a:p>
            <a:pPr algn="ctr"/>
            <a:r>
              <a:rPr lang="en-US" sz="2800" b="1" dirty="0" smtClean="0">
                <a:solidFill>
                  <a:srgbClr val="FF0000"/>
                </a:solidFill>
              </a:rPr>
              <a:t>Cost</a:t>
            </a:r>
            <a:endParaRPr lang="en-US" sz="2800" b="1" dirty="0">
              <a:solidFill>
                <a:srgbClr val="FF0000"/>
              </a:solidFill>
            </a:endParaRPr>
          </a:p>
        </p:txBody>
      </p:sp>
      <p:sp>
        <p:nvSpPr>
          <p:cNvPr id="21" name="TextBox 20"/>
          <p:cNvSpPr txBox="1"/>
          <p:nvPr/>
        </p:nvSpPr>
        <p:spPr>
          <a:xfrm>
            <a:off x="1061014" y="4918045"/>
            <a:ext cx="1529661" cy="523220"/>
          </a:xfrm>
          <a:prstGeom prst="rect">
            <a:avLst/>
          </a:prstGeom>
          <a:noFill/>
        </p:spPr>
        <p:txBody>
          <a:bodyPr wrap="square" rtlCol="0">
            <a:spAutoFit/>
          </a:bodyPr>
          <a:lstStyle/>
          <a:p>
            <a:pPr algn="ctr"/>
            <a:r>
              <a:rPr lang="en-US" sz="2800" b="1" dirty="0" smtClean="0">
                <a:solidFill>
                  <a:srgbClr val="FF0000"/>
                </a:solidFill>
              </a:rPr>
              <a:t>Duration</a:t>
            </a:r>
            <a:endParaRPr lang="en-US" sz="2800" b="1" dirty="0">
              <a:solidFill>
                <a:srgbClr val="FF0000"/>
              </a:solidFill>
            </a:endParaRPr>
          </a:p>
        </p:txBody>
      </p:sp>
      <p:sp>
        <p:nvSpPr>
          <p:cNvPr id="22" name="TextBox 21"/>
          <p:cNvSpPr txBox="1"/>
          <p:nvPr/>
        </p:nvSpPr>
        <p:spPr>
          <a:xfrm>
            <a:off x="712221" y="4210666"/>
            <a:ext cx="2227246" cy="523220"/>
          </a:xfrm>
          <a:prstGeom prst="rect">
            <a:avLst/>
          </a:prstGeom>
          <a:noFill/>
        </p:spPr>
        <p:txBody>
          <a:bodyPr wrap="square" rtlCol="0">
            <a:spAutoFit/>
          </a:bodyPr>
          <a:lstStyle/>
          <a:p>
            <a:pPr algn="ctr"/>
            <a:r>
              <a:rPr lang="en-US" sz="2800" b="1" dirty="0" smtClean="0">
                <a:solidFill>
                  <a:srgbClr val="FF0000"/>
                </a:solidFill>
              </a:rPr>
              <a:t>Maintenance</a:t>
            </a:r>
            <a:endParaRPr lang="en-US" sz="2800" b="1" dirty="0">
              <a:solidFill>
                <a:srgbClr val="FF0000"/>
              </a:solidFill>
            </a:endParaRPr>
          </a:p>
        </p:txBody>
      </p:sp>
      <p:sp>
        <p:nvSpPr>
          <p:cNvPr id="23" name="TextBox 22"/>
          <p:cNvSpPr txBox="1"/>
          <p:nvPr/>
        </p:nvSpPr>
        <p:spPr>
          <a:xfrm>
            <a:off x="1124197" y="3503287"/>
            <a:ext cx="1403294" cy="523220"/>
          </a:xfrm>
          <a:prstGeom prst="rect">
            <a:avLst/>
          </a:prstGeom>
          <a:noFill/>
        </p:spPr>
        <p:txBody>
          <a:bodyPr wrap="square" rtlCol="0">
            <a:spAutoFit/>
          </a:bodyPr>
          <a:lstStyle/>
          <a:p>
            <a:pPr algn="ctr"/>
            <a:r>
              <a:rPr lang="en-US" sz="2800" b="1" dirty="0" smtClean="0">
                <a:solidFill>
                  <a:srgbClr val="FF0000"/>
                </a:solidFill>
              </a:rPr>
              <a:t>Fragility</a:t>
            </a:r>
            <a:endParaRPr lang="en-US" sz="2800" b="1" dirty="0">
              <a:solidFill>
                <a:srgbClr val="FF0000"/>
              </a:solidFill>
            </a:endParaRPr>
          </a:p>
        </p:txBody>
      </p:sp>
      <p:sp>
        <p:nvSpPr>
          <p:cNvPr id="24" name="TextBox 23"/>
          <p:cNvSpPr txBox="1"/>
          <p:nvPr/>
        </p:nvSpPr>
        <p:spPr>
          <a:xfrm>
            <a:off x="1014398" y="2795908"/>
            <a:ext cx="1622893" cy="523220"/>
          </a:xfrm>
          <a:prstGeom prst="rect">
            <a:avLst/>
          </a:prstGeom>
          <a:noFill/>
        </p:spPr>
        <p:txBody>
          <a:bodyPr wrap="square" rtlCol="0">
            <a:spAutoFit/>
          </a:bodyPr>
          <a:lstStyle/>
          <a:p>
            <a:pPr algn="ctr"/>
            <a:r>
              <a:rPr lang="en-US" sz="2800" b="1" dirty="0" smtClean="0">
                <a:solidFill>
                  <a:srgbClr val="FF0000"/>
                </a:solidFill>
              </a:rPr>
              <a:t>Coverage</a:t>
            </a:r>
            <a:endParaRPr lang="en-US" sz="2800" b="1" dirty="0">
              <a:solidFill>
                <a:srgbClr val="FF0000"/>
              </a:solidFill>
            </a:endParaRPr>
          </a:p>
        </p:txBody>
      </p:sp>
      <p:sp>
        <p:nvSpPr>
          <p:cNvPr id="25" name="TextBox 24"/>
          <p:cNvSpPr txBox="1"/>
          <p:nvPr/>
        </p:nvSpPr>
        <p:spPr>
          <a:xfrm>
            <a:off x="481692" y="2088529"/>
            <a:ext cx="2688304" cy="523220"/>
          </a:xfrm>
          <a:prstGeom prst="rect">
            <a:avLst/>
          </a:prstGeom>
          <a:noFill/>
        </p:spPr>
        <p:txBody>
          <a:bodyPr wrap="square" rtlCol="0">
            <a:spAutoFit/>
          </a:bodyPr>
          <a:lstStyle/>
          <a:p>
            <a:pPr algn="ctr"/>
            <a:r>
              <a:rPr lang="en-US" sz="2800" b="1" dirty="0" smtClean="0">
                <a:solidFill>
                  <a:srgbClr val="FF0000"/>
                </a:solidFill>
              </a:rPr>
              <a:t>Debugging time</a:t>
            </a:r>
            <a:endParaRPr lang="en-US" sz="2800" b="1" dirty="0">
              <a:solidFill>
                <a:srgbClr val="FF0000"/>
              </a:solidFill>
            </a:endParaRPr>
          </a:p>
        </p:txBody>
      </p:sp>
      <p:sp>
        <p:nvSpPr>
          <p:cNvPr id="26" name="Title 1"/>
          <p:cNvSpPr>
            <a:spLocks noGrp="1"/>
          </p:cNvSpPr>
          <p:nvPr>
            <p:ph type="title"/>
          </p:nvPr>
        </p:nvSpPr>
        <p:spPr>
          <a:xfrm>
            <a:off x="0" y="0"/>
            <a:ext cx="10515600" cy="1325563"/>
          </a:xfrm>
        </p:spPr>
        <p:txBody>
          <a:bodyPr/>
          <a:lstStyle/>
          <a:p>
            <a:r>
              <a:rPr lang="en-US" b="1" dirty="0"/>
              <a:t>5.1 Test automation pyramid</a:t>
            </a:r>
          </a:p>
        </p:txBody>
      </p:sp>
    </p:spTree>
    <p:extLst>
      <p:ext uri="{BB962C8B-B14F-4D97-AF65-F5344CB8AC3E}">
        <p14:creationId xmlns:p14="http://schemas.microsoft.com/office/powerpoint/2010/main" val="376979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034"/>
            <a:ext cx="10515600" cy="1325563"/>
          </a:xfrm>
        </p:spPr>
        <p:txBody>
          <a:bodyPr/>
          <a:lstStyle/>
          <a:p>
            <a:r>
              <a:rPr lang="en-US" dirty="0" smtClean="0"/>
              <a:t>6. Quality </a:t>
            </a:r>
            <a:r>
              <a:rPr lang="en-US" dirty="0"/>
              <a:t>assurance is testing</a:t>
            </a:r>
          </a:p>
        </p:txBody>
      </p:sp>
      <p:sp>
        <p:nvSpPr>
          <p:cNvPr id="4" name="Rectangle 3"/>
          <p:cNvSpPr/>
          <p:nvPr/>
        </p:nvSpPr>
        <p:spPr>
          <a:xfrm>
            <a:off x="1021080" y="1183958"/>
            <a:ext cx="9960429" cy="5044649"/>
          </a:xfrm>
          <a:prstGeom prst="rect">
            <a:avLst/>
          </a:prstGeom>
          <a:noFill/>
          <a:ln w="50800">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5" name="Rectangle 4"/>
          <p:cNvSpPr/>
          <p:nvPr/>
        </p:nvSpPr>
        <p:spPr>
          <a:xfrm>
            <a:off x="2045883" y="5330083"/>
            <a:ext cx="8219132" cy="56591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Quality Control</a:t>
            </a:r>
            <a:endParaRPr lang="en-US" b="1" dirty="0">
              <a:solidFill>
                <a:srgbClr val="C00000"/>
              </a:solidFill>
            </a:endParaRPr>
          </a:p>
          <a:p>
            <a:pPr algn="ctr"/>
            <a:r>
              <a:rPr lang="en-US" sz="1400" b="1" dirty="0" smtClean="0">
                <a:solidFill>
                  <a:srgbClr val="7030A0"/>
                </a:solidFill>
              </a:rPr>
              <a:t>Are we using it?</a:t>
            </a:r>
            <a:endParaRPr lang="en-US" sz="1400" b="1" dirty="0">
              <a:solidFill>
                <a:srgbClr val="7030A0"/>
              </a:solidFill>
            </a:endParaRPr>
          </a:p>
        </p:txBody>
      </p:sp>
      <p:sp>
        <p:nvSpPr>
          <p:cNvPr id="6" name="TextBox 5"/>
          <p:cNvSpPr txBox="1"/>
          <p:nvPr/>
        </p:nvSpPr>
        <p:spPr>
          <a:xfrm>
            <a:off x="4329532" y="1262095"/>
            <a:ext cx="4039131" cy="461665"/>
          </a:xfrm>
          <a:prstGeom prst="rect">
            <a:avLst/>
          </a:prstGeom>
          <a:noFill/>
        </p:spPr>
        <p:txBody>
          <a:bodyPr wrap="square" rtlCol="0">
            <a:spAutoFit/>
          </a:bodyPr>
          <a:lstStyle/>
          <a:p>
            <a:r>
              <a:rPr lang="en-US" sz="2400" b="1" dirty="0" smtClean="0"/>
              <a:t>Quality Management System</a:t>
            </a:r>
            <a:endParaRPr lang="en-US" sz="2400" b="1" dirty="0"/>
          </a:p>
        </p:txBody>
      </p:sp>
      <p:sp>
        <p:nvSpPr>
          <p:cNvPr id="7" name="Rectangle 6"/>
          <p:cNvSpPr/>
          <p:nvPr/>
        </p:nvSpPr>
        <p:spPr>
          <a:xfrm>
            <a:off x="2048002" y="2644300"/>
            <a:ext cx="1792587" cy="216377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Quality Assurance</a:t>
            </a:r>
            <a:endParaRPr lang="en-US" b="1" dirty="0">
              <a:solidFill>
                <a:srgbClr val="C00000"/>
              </a:solidFill>
            </a:endParaRPr>
          </a:p>
        </p:txBody>
      </p:sp>
      <p:sp>
        <p:nvSpPr>
          <p:cNvPr id="8" name="Rectangle 7"/>
          <p:cNvSpPr/>
          <p:nvPr/>
        </p:nvSpPr>
        <p:spPr>
          <a:xfrm>
            <a:off x="4502104" y="2644299"/>
            <a:ext cx="1792587" cy="216377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C00000"/>
                </a:solidFill>
              </a:rPr>
              <a:t>Quality </a:t>
            </a:r>
          </a:p>
          <a:p>
            <a:pPr algn="ctr"/>
            <a:r>
              <a:rPr lang="en-US" b="1" dirty="0" smtClean="0">
                <a:solidFill>
                  <a:srgbClr val="C00000"/>
                </a:solidFill>
              </a:rPr>
              <a:t>Planning</a:t>
            </a:r>
            <a:endParaRPr lang="en-US" b="1" dirty="0">
              <a:solidFill>
                <a:srgbClr val="C00000"/>
              </a:solidFill>
            </a:endParaRPr>
          </a:p>
        </p:txBody>
      </p:sp>
      <p:sp>
        <p:nvSpPr>
          <p:cNvPr id="9" name="Rectangle 8"/>
          <p:cNvSpPr/>
          <p:nvPr/>
        </p:nvSpPr>
        <p:spPr>
          <a:xfrm>
            <a:off x="7001210" y="2644299"/>
            <a:ext cx="1160900" cy="216377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Doing</a:t>
            </a:r>
            <a:endParaRPr lang="en-US" dirty="0">
              <a:solidFill>
                <a:schemeClr val="tx1"/>
              </a:solidFill>
            </a:endParaRPr>
          </a:p>
        </p:txBody>
      </p:sp>
      <p:sp>
        <p:nvSpPr>
          <p:cNvPr id="10" name="Down Arrow 9"/>
          <p:cNvSpPr/>
          <p:nvPr/>
        </p:nvSpPr>
        <p:spPr>
          <a:xfrm>
            <a:off x="2704809" y="4808078"/>
            <a:ext cx="478971" cy="520242"/>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rot="10800000">
            <a:off x="5158909" y="4808078"/>
            <a:ext cx="478971" cy="328755"/>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6200000">
            <a:off x="3899546" y="3528465"/>
            <a:ext cx="478971" cy="381000"/>
          </a:xfrm>
          <a:prstGeom prst="downArrow">
            <a:avLst/>
          </a:prstGeom>
          <a:solidFill>
            <a:schemeClr val="accent2">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14" name="Down Arrow 13"/>
          <p:cNvSpPr/>
          <p:nvPr/>
        </p:nvSpPr>
        <p:spPr>
          <a:xfrm rot="16200000">
            <a:off x="6418278" y="3535687"/>
            <a:ext cx="478971" cy="381000"/>
          </a:xfrm>
          <a:prstGeom prst="downArrow">
            <a:avLst/>
          </a:prstGeom>
          <a:solidFill>
            <a:schemeClr val="accent2">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15" name="Down Arrow 14"/>
          <p:cNvSpPr/>
          <p:nvPr/>
        </p:nvSpPr>
        <p:spPr>
          <a:xfrm rot="16200000">
            <a:off x="8348040" y="3528464"/>
            <a:ext cx="478971" cy="381000"/>
          </a:xfrm>
          <a:prstGeom prst="downArrow">
            <a:avLst/>
          </a:prstGeom>
          <a:solidFill>
            <a:schemeClr val="accent2">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16" name="Rectangle 15"/>
          <p:cNvSpPr/>
          <p:nvPr/>
        </p:nvSpPr>
        <p:spPr>
          <a:xfrm>
            <a:off x="9012940" y="2644299"/>
            <a:ext cx="1153139" cy="216377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Final Product</a:t>
            </a:r>
            <a:endParaRPr lang="en-US" dirty="0">
              <a:solidFill>
                <a:schemeClr val="tx1"/>
              </a:solidFill>
            </a:endParaRPr>
          </a:p>
        </p:txBody>
      </p:sp>
      <p:sp>
        <p:nvSpPr>
          <p:cNvPr id="17" name="TextBox 16"/>
          <p:cNvSpPr txBox="1"/>
          <p:nvPr/>
        </p:nvSpPr>
        <p:spPr>
          <a:xfrm>
            <a:off x="4577386" y="5126534"/>
            <a:ext cx="1679941" cy="253916"/>
          </a:xfrm>
          <a:prstGeom prst="rect">
            <a:avLst/>
          </a:prstGeom>
          <a:noFill/>
        </p:spPr>
        <p:txBody>
          <a:bodyPr wrap="square" rtlCol="0">
            <a:spAutoFit/>
          </a:bodyPr>
          <a:lstStyle/>
          <a:p>
            <a:r>
              <a:rPr lang="en-US" sz="1050" dirty="0" smtClean="0"/>
              <a:t>Check usage of processes</a:t>
            </a:r>
            <a:endParaRPr lang="en-US" sz="1050" dirty="0"/>
          </a:p>
        </p:txBody>
      </p:sp>
      <p:sp>
        <p:nvSpPr>
          <p:cNvPr id="18" name="Down Arrow 17"/>
          <p:cNvSpPr/>
          <p:nvPr/>
        </p:nvSpPr>
        <p:spPr>
          <a:xfrm rot="10800000">
            <a:off x="7342174" y="4837709"/>
            <a:ext cx="478971" cy="328755"/>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346055" y="5110886"/>
            <a:ext cx="2506115" cy="253916"/>
          </a:xfrm>
          <a:prstGeom prst="rect">
            <a:avLst/>
          </a:prstGeom>
          <a:noFill/>
        </p:spPr>
        <p:txBody>
          <a:bodyPr wrap="square" rtlCol="0">
            <a:spAutoFit/>
          </a:bodyPr>
          <a:lstStyle/>
          <a:p>
            <a:r>
              <a:rPr lang="en-US" sz="1050" dirty="0" smtClean="0"/>
              <a:t>Check usage of processes and product</a:t>
            </a:r>
            <a:endParaRPr lang="en-US" sz="1050" dirty="0"/>
          </a:p>
        </p:txBody>
      </p:sp>
      <p:sp>
        <p:nvSpPr>
          <p:cNvPr id="20" name="Down Arrow 19"/>
          <p:cNvSpPr/>
          <p:nvPr/>
        </p:nvSpPr>
        <p:spPr>
          <a:xfrm rot="10800000">
            <a:off x="9372805" y="4826165"/>
            <a:ext cx="478971" cy="328755"/>
          </a:xfrm>
          <a:prstGeom prst="down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990711" y="2641233"/>
            <a:ext cx="1907166" cy="523220"/>
          </a:xfrm>
          <a:prstGeom prst="rect">
            <a:avLst/>
          </a:prstGeom>
          <a:noFill/>
        </p:spPr>
        <p:txBody>
          <a:bodyPr wrap="square" rtlCol="0">
            <a:spAutoFit/>
          </a:bodyPr>
          <a:lstStyle/>
          <a:p>
            <a:pPr algn="ctr"/>
            <a:r>
              <a:rPr lang="en-US" sz="1400" b="1" dirty="0" smtClean="0"/>
              <a:t>Establish </a:t>
            </a:r>
          </a:p>
          <a:p>
            <a:pPr algn="ctr"/>
            <a:r>
              <a:rPr lang="en-US" sz="1400" b="1" dirty="0" smtClean="0"/>
              <a:t>processes &amp; standards</a:t>
            </a:r>
            <a:endParaRPr lang="en-US" sz="1400" b="1" dirty="0"/>
          </a:p>
        </p:txBody>
      </p:sp>
      <p:sp>
        <p:nvSpPr>
          <p:cNvPr id="22" name="TextBox 21"/>
          <p:cNvSpPr txBox="1"/>
          <p:nvPr/>
        </p:nvSpPr>
        <p:spPr>
          <a:xfrm>
            <a:off x="1990711" y="4433015"/>
            <a:ext cx="1907166" cy="307777"/>
          </a:xfrm>
          <a:prstGeom prst="rect">
            <a:avLst/>
          </a:prstGeom>
          <a:noFill/>
        </p:spPr>
        <p:txBody>
          <a:bodyPr wrap="square" rtlCol="0">
            <a:spAutoFit/>
          </a:bodyPr>
          <a:lstStyle/>
          <a:p>
            <a:pPr algn="ctr"/>
            <a:r>
              <a:rPr lang="en-US" sz="1400" b="1" dirty="0" smtClean="0">
                <a:solidFill>
                  <a:srgbClr val="7030A0"/>
                </a:solidFill>
              </a:rPr>
              <a:t>How you want to do it?</a:t>
            </a:r>
            <a:endParaRPr lang="en-US" sz="1400" b="1" dirty="0">
              <a:solidFill>
                <a:srgbClr val="7030A0"/>
              </a:solidFill>
            </a:endParaRPr>
          </a:p>
        </p:txBody>
      </p:sp>
      <p:sp>
        <p:nvSpPr>
          <p:cNvPr id="23" name="TextBox 22"/>
          <p:cNvSpPr txBox="1"/>
          <p:nvPr/>
        </p:nvSpPr>
        <p:spPr>
          <a:xfrm>
            <a:off x="4441931" y="2699661"/>
            <a:ext cx="1907166" cy="738664"/>
          </a:xfrm>
          <a:prstGeom prst="rect">
            <a:avLst/>
          </a:prstGeom>
          <a:noFill/>
        </p:spPr>
        <p:txBody>
          <a:bodyPr wrap="square" rtlCol="0">
            <a:spAutoFit/>
          </a:bodyPr>
          <a:lstStyle/>
          <a:p>
            <a:pPr algn="ctr"/>
            <a:r>
              <a:rPr lang="en-US" sz="1400" b="1" dirty="0" smtClean="0"/>
              <a:t>Tailor </a:t>
            </a:r>
          </a:p>
          <a:p>
            <a:pPr algn="ctr"/>
            <a:r>
              <a:rPr lang="en-US" sz="1400" b="1" dirty="0" smtClean="0"/>
              <a:t>processes &amp; standards</a:t>
            </a:r>
          </a:p>
          <a:p>
            <a:pPr algn="ctr"/>
            <a:r>
              <a:rPr lang="en-US" sz="1400" b="1" dirty="0" smtClean="0"/>
              <a:t>based on context</a:t>
            </a:r>
            <a:endParaRPr lang="en-US" sz="1400" b="1" dirty="0"/>
          </a:p>
        </p:txBody>
      </p:sp>
      <p:sp>
        <p:nvSpPr>
          <p:cNvPr id="24" name="TextBox 23"/>
          <p:cNvSpPr txBox="1"/>
          <p:nvPr/>
        </p:nvSpPr>
        <p:spPr>
          <a:xfrm>
            <a:off x="4433766" y="4410175"/>
            <a:ext cx="1907166" cy="307777"/>
          </a:xfrm>
          <a:prstGeom prst="rect">
            <a:avLst/>
          </a:prstGeom>
          <a:noFill/>
        </p:spPr>
        <p:txBody>
          <a:bodyPr wrap="square" rtlCol="0">
            <a:spAutoFit/>
          </a:bodyPr>
          <a:lstStyle/>
          <a:p>
            <a:pPr algn="ctr"/>
            <a:r>
              <a:rPr lang="en-US" sz="1400" b="1" dirty="0" smtClean="0">
                <a:solidFill>
                  <a:srgbClr val="7030A0"/>
                </a:solidFill>
              </a:rPr>
              <a:t>How will you use it?</a:t>
            </a:r>
            <a:endParaRPr lang="en-US" sz="1400" b="1" dirty="0">
              <a:solidFill>
                <a:srgbClr val="7030A0"/>
              </a:solidFill>
            </a:endParaRPr>
          </a:p>
        </p:txBody>
      </p:sp>
      <p:sp>
        <p:nvSpPr>
          <p:cNvPr id="25" name="Down Arrow 24"/>
          <p:cNvSpPr/>
          <p:nvPr/>
        </p:nvSpPr>
        <p:spPr>
          <a:xfrm rot="10800000">
            <a:off x="5154044" y="2325843"/>
            <a:ext cx="478971" cy="328755"/>
          </a:xfrm>
          <a:prstGeom prst="down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rot="10800000">
            <a:off x="7342173" y="2320862"/>
            <a:ext cx="478971" cy="328755"/>
          </a:xfrm>
          <a:prstGeom prst="down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rot="10800000">
            <a:off x="9287241" y="2329328"/>
            <a:ext cx="478971" cy="328755"/>
          </a:xfrm>
          <a:prstGeom prst="down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urved Right Arrow 27"/>
          <p:cNvSpPr/>
          <p:nvPr/>
        </p:nvSpPr>
        <p:spPr>
          <a:xfrm rot="5009453">
            <a:off x="3796336" y="1109193"/>
            <a:ext cx="356164" cy="2178496"/>
          </a:xfrm>
          <a:prstGeom prst="curvedRightArrow">
            <a:avLst>
              <a:gd name="adj1" fmla="val 35773"/>
              <a:gd name="adj2" fmla="val 63466"/>
              <a:gd name="adj3" fmla="val 32276"/>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28"/>
          <p:cNvSpPr/>
          <p:nvPr/>
        </p:nvSpPr>
        <p:spPr>
          <a:xfrm>
            <a:off x="4414522" y="1868379"/>
            <a:ext cx="5852612" cy="39120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Process improvement</a:t>
            </a:r>
            <a:endParaRPr lang="en-US" sz="1400" b="1" dirty="0">
              <a:solidFill>
                <a:schemeClr val="tx1"/>
              </a:solidFill>
            </a:endParaRPr>
          </a:p>
        </p:txBody>
      </p:sp>
      <p:sp>
        <p:nvSpPr>
          <p:cNvPr id="30" name="TextBox 29"/>
          <p:cNvSpPr txBox="1"/>
          <p:nvPr/>
        </p:nvSpPr>
        <p:spPr>
          <a:xfrm>
            <a:off x="8977895" y="5110886"/>
            <a:ext cx="1275864" cy="253916"/>
          </a:xfrm>
          <a:prstGeom prst="rect">
            <a:avLst/>
          </a:prstGeom>
          <a:noFill/>
        </p:spPr>
        <p:txBody>
          <a:bodyPr wrap="square" rtlCol="0">
            <a:spAutoFit/>
          </a:bodyPr>
          <a:lstStyle/>
          <a:p>
            <a:r>
              <a:rPr lang="en-US" sz="1050" dirty="0" smtClean="0"/>
              <a:t>Check the product</a:t>
            </a:r>
            <a:endParaRPr lang="en-US" sz="1050" dirty="0"/>
          </a:p>
        </p:txBody>
      </p:sp>
      <p:sp>
        <p:nvSpPr>
          <p:cNvPr id="12" name="TextBox 11"/>
          <p:cNvSpPr txBox="1"/>
          <p:nvPr/>
        </p:nvSpPr>
        <p:spPr>
          <a:xfrm>
            <a:off x="7949825" y="4010412"/>
            <a:ext cx="2240059" cy="830997"/>
          </a:xfrm>
          <a:prstGeom prst="rect">
            <a:avLst/>
          </a:prstGeom>
          <a:noFill/>
        </p:spPr>
        <p:txBody>
          <a:bodyPr wrap="square" rtlCol="0">
            <a:spAutoFit/>
          </a:bodyPr>
          <a:lstStyle/>
          <a:p>
            <a:r>
              <a:rPr lang="en-US" sz="4800" b="1" dirty="0" smtClean="0"/>
              <a:t>Testing</a:t>
            </a:r>
            <a:endParaRPr lang="en-US" sz="4800" b="1" dirty="0"/>
          </a:p>
        </p:txBody>
      </p:sp>
      <p:sp>
        <p:nvSpPr>
          <p:cNvPr id="32" name="Freeform 31"/>
          <p:cNvSpPr/>
          <p:nvPr/>
        </p:nvSpPr>
        <p:spPr>
          <a:xfrm>
            <a:off x="5701393" y="1755916"/>
            <a:ext cx="4602227" cy="4359953"/>
          </a:xfrm>
          <a:custGeom>
            <a:avLst/>
            <a:gdLst>
              <a:gd name="connsiteX0" fmla="*/ 4419600 w 4602227"/>
              <a:gd name="connsiteY0" fmla="*/ 914400 h 4359953"/>
              <a:gd name="connsiteX1" fmla="*/ 4432300 w 4602227"/>
              <a:gd name="connsiteY1" fmla="*/ 774700 h 4359953"/>
              <a:gd name="connsiteX2" fmla="*/ 4394200 w 4602227"/>
              <a:gd name="connsiteY2" fmla="*/ 482600 h 4359953"/>
              <a:gd name="connsiteX3" fmla="*/ 4368800 w 4602227"/>
              <a:gd name="connsiteY3" fmla="*/ 279400 h 4359953"/>
              <a:gd name="connsiteX4" fmla="*/ 4356100 w 4602227"/>
              <a:gd name="connsiteY4" fmla="*/ 241300 h 4359953"/>
              <a:gd name="connsiteX5" fmla="*/ 4343400 w 4602227"/>
              <a:gd name="connsiteY5" fmla="*/ 177800 h 4359953"/>
              <a:gd name="connsiteX6" fmla="*/ 4178300 w 4602227"/>
              <a:gd name="connsiteY6" fmla="*/ 76200 h 4359953"/>
              <a:gd name="connsiteX7" fmla="*/ 4127500 w 4602227"/>
              <a:gd name="connsiteY7" fmla="*/ 50800 h 4359953"/>
              <a:gd name="connsiteX8" fmla="*/ 3683000 w 4602227"/>
              <a:gd name="connsiteY8" fmla="*/ 38100 h 4359953"/>
              <a:gd name="connsiteX9" fmla="*/ 3644900 w 4602227"/>
              <a:gd name="connsiteY9" fmla="*/ 25400 h 4359953"/>
              <a:gd name="connsiteX10" fmla="*/ 3479800 w 4602227"/>
              <a:gd name="connsiteY10" fmla="*/ 0 h 4359953"/>
              <a:gd name="connsiteX11" fmla="*/ 3073400 w 4602227"/>
              <a:gd name="connsiteY11" fmla="*/ 12700 h 4359953"/>
              <a:gd name="connsiteX12" fmla="*/ 3035300 w 4602227"/>
              <a:gd name="connsiteY12" fmla="*/ 25400 h 4359953"/>
              <a:gd name="connsiteX13" fmla="*/ 2921000 w 4602227"/>
              <a:gd name="connsiteY13" fmla="*/ 38100 h 4359953"/>
              <a:gd name="connsiteX14" fmla="*/ 2768600 w 4602227"/>
              <a:gd name="connsiteY14" fmla="*/ 101600 h 4359953"/>
              <a:gd name="connsiteX15" fmla="*/ 2578100 w 4602227"/>
              <a:gd name="connsiteY15" fmla="*/ 152400 h 4359953"/>
              <a:gd name="connsiteX16" fmla="*/ 2501900 w 4602227"/>
              <a:gd name="connsiteY16" fmla="*/ 127000 h 4359953"/>
              <a:gd name="connsiteX17" fmla="*/ 2413000 w 4602227"/>
              <a:gd name="connsiteY17" fmla="*/ 101600 h 4359953"/>
              <a:gd name="connsiteX18" fmla="*/ 2362200 w 4602227"/>
              <a:gd name="connsiteY18" fmla="*/ 76200 h 4359953"/>
              <a:gd name="connsiteX19" fmla="*/ 2070100 w 4602227"/>
              <a:gd name="connsiteY19" fmla="*/ 127000 h 4359953"/>
              <a:gd name="connsiteX20" fmla="*/ 2032000 w 4602227"/>
              <a:gd name="connsiteY20" fmla="*/ 152400 h 4359953"/>
              <a:gd name="connsiteX21" fmla="*/ 1981200 w 4602227"/>
              <a:gd name="connsiteY21" fmla="*/ 241300 h 4359953"/>
              <a:gd name="connsiteX22" fmla="*/ 1955800 w 4602227"/>
              <a:gd name="connsiteY22" fmla="*/ 381000 h 4359953"/>
              <a:gd name="connsiteX23" fmla="*/ 1930400 w 4602227"/>
              <a:gd name="connsiteY23" fmla="*/ 469900 h 4359953"/>
              <a:gd name="connsiteX24" fmla="*/ 1943100 w 4602227"/>
              <a:gd name="connsiteY24" fmla="*/ 685800 h 4359953"/>
              <a:gd name="connsiteX25" fmla="*/ 1968500 w 4602227"/>
              <a:gd name="connsiteY25" fmla="*/ 723900 h 4359953"/>
              <a:gd name="connsiteX26" fmla="*/ 1981200 w 4602227"/>
              <a:gd name="connsiteY26" fmla="*/ 787400 h 4359953"/>
              <a:gd name="connsiteX27" fmla="*/ 1955800 w 4602227"/>
              <a:gd name="connsiteY27" fmla="*/ 1155700 h 4359953"/>
              <a:gd name="connsiteX28" fmla="*/ 1930400 w 4602227"/>
              <a:gd name="connsiteY28" fmla="*/ 1270000 h 4359953"/>
              <a:gd name="connsiteX29" fmla="*/ 1917700 w 4602227"/>
              <a:gd name="connsiteY29" fmla="*/ 1663700 h 4359953"/>
              <a:gd name="connsiteX30" fmla="*/ 1905000 w 4602227"/>
              <a:gd name="connsiteY30" fmla="*/ 1739900 h 4359953"/>
              <a:gd name="connsiteX31" fmla="*/ 1879600 w 4602227"/>
              <a:gd name="connsiteY31" fmla="*/ 1790700 h 4359953"/>
              <a:gd name="connsiteX32" fmla="*/ 1803400 w 4602227"/>
              <a:gd name="connsiteY32" fmla="*/ 1892300 h 4359953"/>
              <a:gd name="connsiteX33" fmla="*/ 1765300 w 4602227"/>
              <a:gd name="connsiteY33" fmla="*/ 1917700 h 4359953"/>
              <a:gd name="connsiteX34" fmla="*/ 1689100 w 4602227"/>
              <a:gd name="connsiteY34" fmla="*/ 1981200 h 4359953"/>
              <a:gd name="connsiteX35" fmla="*/ 1511300 w 4602227"/>
              <a:gd name="connsiteY35" fmla="*/ 2044700 h 4359953"/>
              <a:gd name="connsiteX36" fmla="*/ 1473200 w 4602227"/>
              <a:gd name="connsiteY36" fmla="*/ 2082800 h 4359953"/>
              <a:gd name="connsiteX37" fmla="*/ 1397000 w 4602227"/>
              <a:gd name="connsiteY37" fmla="*/ 2146300 h 4359953"/>
              <a:gd name="connsiteX38" fmla="*/ 1384300 w 4602227"/>
              <a:gd name="connsiteY38" fmla="*/ 2184400 h 4359953"/>
              <a:gd name="connsiteX39" fmla="*/ 1295400 w 4602227"/>
              <a:gd name="connsiteY39" fmla="*/ 2298700 h 4359953"/>
              <a:gd name="connsiteX40" fmla="*/ 1206500 w 4602227"/>
              <a:gd name="connsiteY40" fmla="*/ 2400300 h 4359953"/>
              <a:gd name="connsiteX41" fmla="*/ 1155700 w 4602227"/>
              <a:gd name="connsiteY41" fmla="*/ 2438400 h 4359953"/>
              <a:gd name="connsiteX42" fmla="*/ 1092200 w 4602227"/>
              <a:gd name="connsiteY42" fmla="*/ 2451100 h 4359953"/>
              <a:gd name="connsiteX43" fmla="*/ 1041400 w 4602227"/>
              <a:gd name="connsiteY43" fmla="*/ 2463800 h 4359953"/>
              <a:gd name="connsiteX44" fmla="*/ 965200 w 4602227"/>
              <a:gd name="connsiteY44" fmla="*/ 2476500 h 4359953"/>
              <a:gd name="connsiteX45" fmla="*/ 800100 w 4602227"/>
              <a:gd name="connsiteY45" fmla="*/ 2514600 h 4359953"/>
              <a:gd name="connsiteX46" fmla="*/ 584200 w 4602227"/>
              <a:gd name="connsiteY46" fmla="*/ 2540000 h 4359953"/>
              <a:gd name="connsiteX47" fmla="*/ 469900 w 4602227"/>
              <a:gd name="connsiteY47" fmla="*/ 2565400 h 4359953"/>
              <a:gd name="connsiteX48" fmla="*/ 393700 w 4602227"/>
              <a:gd name="connsiteY48" fmla="*/ 2578100 h 4359953"/>
              <a:gd name="connsiteX49" fmla="*/ 304800 w 4602227"/>
              <a:gd name="connsiteY49" fmla="*/ 2603500 h 4359953"/>
              <a:gd name="connsiteX50" fmla="*/ 254000 w 4602227"/>
              <a:gd name="connsiteY50" fmla="*/ 2616200 h 4359953"/>
              <a:gd name="connsiteX51" fmla="*/ 215900 w 4602227"/>
              <a:gd name="connsiteY51" fmla="*/ 2654300 h 4359953"/>
              <a:gd name="connsiteX52" fmla="*/ 38100 w 4602227"/>
              <a:gd name="connsiteY52" fmla="*/ 2755900 h 4359953"/>
              <a:gd name="connsiteX53" fmla="*/ 0 w 4602227"/>
              <a:gd name="connsiteY53" fmla="*/ 2781300 h 4359953"/>
              <a:gd name="connsiteX54" fmla="*/ 25400 w 4602227"/>
              <a:gd name="connsiteY54" fmla="*/ 3048000 h 4359953"/>
              <a:gd name="connsiteX55" fmla="*/ 63500 w 4602227"/>
              <a:gd name="connsiteY55" fmla="*/ 3073400 h 4359953"/>
              <a:gd name="connsiteX56" fmla="*/ 127000 w 4602227"/>
              <a:gd name="connsiteY56" fmla="*/ 3124200 h 4359953"/>
              <a:gd name="connsiteX57" fmla="*/ 215900 w 4602227"/>
              <a:gd name="connsiteY57" fmla="*/ 3175000 h 4359953"/>
              <a:gd name="connsiteX58" fmla="*/ 254000 w 4602227"/>
              <a:gd name="connsiteY58" fmla="*/ 3200400 h 4359953"/>
              <a:gd name="connsiteX59" fmla="*/ 431800 w 4602227"/>
              <a:gd name="connsiteY59" fmla="*/ 3276600 h 4359953"/>
              <a:gd name="connsiteX60" fmla="*/ 622300 w 4602227"/>
              <a:gd name="connsiteY60" fmla="*/ 3314700 h 4359953"/>
              <a:gd name="connsiteX61" fmla="*/ 774700 w 4602227"/>
              <a:gd name="connsiteY61" fmla="*/ 3441700 h 4359953"/>
              <a:gd name="connsiteX62" fmla="*/ 838200 w 4602227"/>
              <a:gd name="connsiteY62" fmla="*/ 3467100 h 4359953"/>
              <a:gd name="connsiteX63" fmla="*/ 939800 w 4602227"/>
              <a:gd name="connsiteY63" fmla="*/ 3492500 h 4359953"/>
              <a:gd name="connsiteX64" fmla="*/ 990600 w 4602227"/>
              <a:gd name="connsiteY64" fmla="*/ 3517900 h 4359953"/>
              <a:gd name="connsiteX65" fmla="*/ 1016000 w 4602227"/>
              <a:gd name="connsiteY65" fmla="*/ 3568700 h 4359953"/>
              <a:gd name="connsiteX66" fmla="*/ 1079500 w 4602227"/>
              <a:gd name="connsiteY66" fmla="*/ 3644900 h 4359953"/>
              <a:gd name="connsiteX67" fmla="*/ 1066800 w 4602227"/>
              <a:gd name="connsiteY67" fmla="*/ 3708400 h 4359953"/>
              <a:gd name="connsiteX68" fmla="*/ 1079500 w 4602227"/>
              <a:gd name="connsiteY68" fmla="*/ 3860800 h 4359953"/>
              <a:gd name="connsiteX69" fmla="*/ 1168400 w 4602227"/>
              <a:gd name="connsiteY69" fmla="*/ 3898900 h 4359953"/>
              <a:gd name="connsiteX70" fmla="*/ 1219200 w 4602227"/>
              <a:gd name="connsiteY70" fmla="*/ 3975100 h 4359953"/>
              <a:gd name="connsiteX71" fmla="*/ 1257300 w 4602227"/>
              <a:gd name="connsiteY71" fmla="*/ 4089400 h 4359953"/>
              <a:gd name="connsiteX72" fmla="*/ 1320800 w 4602227"/>
              <a:gd name="connsiteY72" fmla="*/ 4127500 h 4359953"/>
              <a:gd name="connsiteX73" fmla="*/ 1435100 w 4602227"/>
              <a:gd name="connsiteY73" fmla="*/ 4064000 h 4359953"/>
              <a:gd name="connsiteX74" fmla="*/ 1676400 w 4602227"/>
              <a:gd name="connsiteY74" fmla="*/ 3962400 h 4359953"/>
              <a:gd name="connsiteX75" fmla="*/ 1739900 w 4602227"/>
              <a:gd name="connsiteY75" fmla="*/ 4000500 h 4359953"/>
              <a:gd name="connsiteX76" fmla="*/ 1752600 w 4602227"/>
              <a:gd name="connsiteY76" fmla="*/ 4089400 h 4359953"/>
              <a:gd name="connsiteX77" fmla="*/ 1739900 w 4602227"/>
              <a:gd name="connsiteY77" fmla="*/ 4356100 h 4359953"/>
              <a:gd name="connsiteX78" fmla="*/ 1778000 w 4602227"/>
              <a:gd name="connsiteY78" fmla="*/ 4330700 h 4359953"/>
              <a:gd name="connsiteX79" fmla="*/ 1930400 w 4602227"/>
              <a:gd name="connsiteY79" fmla="*/ 4267200 h 4359953"/>
              <a:gd name="connsiteX80" fmla="*/ 2006600 w 4602227"/>
              <a:gd name="connsiteY80" fmla="*/ 4216400 h 4359953"/>
              <a:gd name="connsiteX81" fmla="*/ 2209800 w 4602227"/>
              <a:gd name="connsiteY81" fmla="*/ 4013200 h 4359953"/>
              <a:gd name="connsiteX82" fmla="*/ 2336800 w 4602227"/>
              <a:gd name="connsiteY82" fmla="*/ 3949700 h 4359953"/>
              <a:gd name="connsiteX83" fmla="*/ 2578100 w 4602227"/>
              <a:gd name="connsiteY83" fmla="*/ 3962400 h 4359953"/>
              <a:gd name="connsiteX84" fmla="*/ 2628900 w 4602227"/>
              <a:gd name="connsiteY84" fmla="*/ 3975100 h 4359953"/>
              <a:gd name="connsiteX85" fmla="*/ 2743200 w 4602227"/>
              <a:gd name="connsiteY85" fmla="*/ 4000500 h 4359953"/>
              <a:gd name="connsiteX86" fmla="*/ 3225800 w 4602227"/>
              <a:gd name="connsiteY86" fmla="*/ 4051300 h 4359953"/>
              <a:gd name="connsiteX87" fmla="*/ 3403600 w 4602227"/>
              <a:gd name="connsiteY87" fmla="*/ 4076700 h 4359953"/>
              <a:gd name="connsiteX88" fmla="*/ 3416300 w 4602227"/>
              <a:gd name="connsiteY88" fmla="*/ 4140200 h 4359953"/>
              <a:gd name="connsiteX89" fmla="*/ 3479800 w 4602227"/>
              <a:gd name="connsiteY89" fmla="*/ 4152900 h 4359953"/>
              <a:gd name="connsiteX90" fmla="*/ 3467100 w 4602227"/>
              <a:gd name="connsiteY90" fmla="*/ 4318000 h 4359953"/>
              <a:gd name="connsiteX91" fmla="*/ 3492500 w 4602227"/>
              <a:gd name="connsiteY91" fmla="*/ 4216400 h 4359953"/>
              <a:gd name="connsiteX92" fmla="*/ 3594100 w 4602227"/>
              <a:gd name="connsiteY92" fmla="*/ 4127500 h 4359953"/>
              <a:gd name="connsiteX93" fmla="*/ 3721100 w 4602227"/>
              <a:gd name="connsiteY93" fmla="*/ 4089400 h 4359953"/>
              <a:gd name="connsiteX94" fmla="*/ 4114800 w 4602227"/>
              <a:gd name="connsiteY94" fmla="*/ 4038600 h 4359953"/>
              <a:gd name="connsiteX95" fmla="*/ 4292600 w 4602227"/>
              <a:gd name="connsiteY95" fmla="*/ 4013200 h 4359953"/>
              <a:gd name="connsiteX96" fmla="*/ 4381500 w 4602227"/>
              <a:gd name="connsiteY96" fmla="*/ 3975100 h 4359953"/>
              <a:gd name="connsiteX97" fmla="*/ 4470400 w 4602227"/>
              <a:gd name="connsiteY97" fmla="*/ 3898900 h 4359953"/>
              <a:gd name="connsiteX98" fmla="*/ 4495800 w 4602227"/>
              <a:gd name="connsiteY98" fmla="*/ 3822700 h 4359953"/>
              <a:gd name="connsiteX99" fmla="*/ 4521200 w 4602227"/>
              <a:gd name="connsiteY99" fmla="*/ 3771900 h 4359953"/>
              <a:gd name="connsiteX100" fmla="*/ 4572000 w 4602227"/>
              <a:gd name="connsiteY100" fmla="*/ 3365500 h 4359953"/>
              <a:gd name="connsiteX101" fmla="*/ 4597400 w 4602227"/>
              <a:gd name="connsiteY101" fmla="*/ 2628900 h 4359953"/>
              <a:gd name="connsiteX102" fmla="*/ 4559300 w 4602227"/>
              <a:gd name="connsiteY102" fmla="*/ 1854200 h 4359953"/>
              <a:gd name="connsiteX103" fmla="*/ 4508500 w 4602227"/>
              <a:gd name="connsiteY103" fmla="*/ 1714500 h 4359953"/>
              <a:gd name="connsiteX104" fmla="*/ 4483100 w 4602227"/>
              <a:gd name="connsiteY104" fmla="*/ 1308100 h 4359953"/>
              <a:gd name="connsiteX105" fmla="*/ 4470400 w 4602227"/>
              <a:gd name="connsiteY105" fmla="*/ 1270000 h 4359953"/>
              <a:gd name="connsiteX106" fmla="*/ 4445000 w 4602227"/>
              <a:gd name="connsiteY106" fmla="*/ 1016000 h 4359953"/>
              <a:gd name="connsiteX107" fmla="*/ 4419600 w 4602227"/>
              <a:gd name="connsiteY107" fmla="*/ 914400 h 4359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602227" h="4359953">
                <a:moveTo>
                  <a:pt x="4419600" y="914400"/>
                </a:moveTo>
                <a:cubicBezTo>
                  <a:pt x="4417483" y="874183"/>
                  <a:pt x="4432300" y="821459"/>
                  <a:pt x="4432300" y="774700"/>
                </a:cubicBezTo>
                <a:cubicBezTo>
                  <a:pt x="4432300" y="495096"/>
                  <a:pt x="4417902" y="719617"/>
                  <a:pt x="4394200" y="482600"/>
                </a:cubicBezTo>
                <a:cubicBezTo>
                  <a:pt x="4387812" y="418719"/>
                  <a:pt x="4383123" y="343854"/>
                  <a:pt x="4368800" y="279400"/>
                </a:cubicBezTo>
                <a:cubicBezTo>
                  <a:pt x="4365896" y="266332"/>
                  <a:pt x="4359347" y="254287"/>
                  <a:pt x="4356100" y="241300"/>
                </a:cubicBezTo>
                <a:cubicBezTo>
                  <a:pt x="4350865" y="220359"/>
                  <a:pt x="4357069" y="194507"/>
                  <a:pt x="4343400" y="177800"/>
                </a:cubicBezTo>
                <a:cubicBezTo>
                  <a:pt x="4285412" y="106926"/>
                  <a:pt x="4247798" y="107088"/>
                  <a:pt x="4178300" y="76200"/>
                </a:cubicBezTo>
                <a:cubicBezTo>
                  <a:pt x="4161000" y="68511"/>
                  <a:pt x="4146376" y="52252"/>
                  <a:pt x="4127500" y="50800"/>
                </a:cubicBezTo>
                <a:cubicBezTo>
                  <a:pt x="3979709" y="39431"/>
                  <a:pt x="3831167" y="42333"/>
                  <a:pt x="3683000" y="38100"/>
                </a:cubicBezTo>
                <a:cubicBezTo>
                  <a:pt x="3670300" y="33867"/>
                  <a:pt x="3657887" y="28647"/>
                  <a:pt x="3644900" y="25400"/>
                </a:cubicBezTo>
                <a:cubicBezTo>
                  <a:pt x="3586720" y="10855"/>
                  <a:pt x="3541492" y="7711"/>
                  <a:pt x="3479800" y="0"/>
                </a:cubicBezTo>
                <a:cubicBezTo>
                  <a:pt x="3344333" y="4233"/>
                  <a:pt x="3208712" y="4968"/>
                  <a:pt x="3073400" y="12700"/>
                </a:cubicBezTo>
                <a:cubicBezTo>
                  <a:pt x="3060035" y="13464"/>
                  <a:pt x="3048505" y="23199"/>
                  <a:pt x="3035300" y="25400"/>
                </a:cubicBezTo>
                <a:cubicBezTo>
                  <a:pt x="2997487" y="31702"/>
                  <a:pt x="2959100" y="33867"/>
                  <a:pt x="2921000" y="38100"/>
                </a:cubicBezTo>
                <a:cubicBezTo>
                  <a:pt x="2865174" y="66013"/>
                  <a:pt x="2835721" y="82955"/>
                  <a:pt x="2768600" y="101600"/>
                </a:cubicBezTo>
                <a:cubicBezTo>
                  <a:pt x="2524202" y="169488"/>
                  <a:pt x="2731873" y="90891"/>
                  <a:pt x="2578100" y="152400"/>
                </a:cubicBezTo>
                <a:cubicBezTo>
                  <a:pt x="2552700" y="143933"/>
                  <a:pt x="2527545" y="134693"/>
                  <a:pt x="2501900" y="127000"/>
                </a:cubicBezTo>
                <a:cubicBezTo>
                  <a:pt x="2466096" y="116259"/>
                  <a:pt x="2446196" y="115827"/>
                  <a:pt x="2413000" y="101600"/>
                </a:cubicBezTo>
                <a:cubicBezTo>
                  <a:pt x="2395599" y="94142"/>
                  <a:pt x="2379133" y="84667"/>
                  <a:pt x="2362200" y="76200"/>
                </a:cubicBezTo>
                <a:cubicBezTo>
                  <a:pt x="2182677" y="95097"/>
                  <a:pt x="2174371" y="67417"/>
                  <a:pt x="2070100" y="127000"/>
                </a:cubicBezTo>
                <a:cubicBezTo>
                  <a:pt x="2056848" y="134573"/>
                  <a:pt x="2044700" y="143933"/>
                  <a:pt x="2032000" y="152400"/>
                </a:cubicBezTo>
                <a:cubicBezTo>
                  <a:pt x="2010945" y="183983"/>
                  <a:pt x="1995011" y="204470"/>
                  <a:pt x="1981200" y="241300"/>
                </a:cubicBezTo>
                <a:cubicBezTo>
                  <a:pt x="1965950" y="281966"/>
                  <a:pt x="1962890" y="342005"/>
                  <a:pt x="1955800" y="381000"/>
                </a:cubicBezTo>
                <a:cubicBezTo>
                  <a:pt x="1949421" y="416083"/>
                  <a:pt x="1941281" y="437256"/>
                  <a:pt x="1930400" y="469900"/>
                </a:cubicBezTo>
                <a:cubicBezTo>
                  <a:pt x="1934633" y="541867"/>
                  <a:pt x="1932406" y="614507"/>
                  <a:pt x="1943100" y="685800"/>
                </a:cubicBezTo>
                <a:cubicBezTo>
                  <a:pt x="1945364" y="700895"/>
                  <a:pt x="1963141" y="709608"/>
                  <a:pt x="1968500" y="723900"/>
                </a:cubicBezTo>
                <a:cubicBezTo>
                  <a:pt x="1976079" y="744111"/>
                  <a:pt x="1976967" y="766233"/>
                  <a:pt x="1981200" y="787400"/>
                </a:cubicBezTo>
                <a:cubicBezTo>
                  <a:pt x="1974091" y="929574"/>
                  <a:pt x="1974467" y="1025028"/>
                  <a:pt x="1955800" y="1155700"/>
                </a:cubicBezTo>
                <a:cubicBezTo>
                  <a:pt x="1950426" y="1193321"/>
                  <a:pt x="1939644" y="1233025"/>
                  <a:pt x="1930400" y="1270000"/>
                </a:cubicBezTo>
                <a:cubicBezTo>
                  <a:pt x="1926167" y="1401233"/>
                  <a:pt x="1924787" y="1532590"/>
                  <a:pt x="1917700" y="1663700"/>
                </a:cubicBezTo>
                <a:cubicBezTo>
                  <a:pt x="1916310" y="1689413"/>
                  <a:pt x="1912399" y="1715236"/>
                  <a:pt x="1905000" y="1739900"/>
                </a:cubicBezTo>
                <a:cubicBezTo>
                  <a:pt x="1899560" y="1758034"/>
                  <a:pt x="1888993" y="1774262"/>
                  <a:pt x="1879600" y="1790700"/>
                </a:cubicBezTo>
                <a:cubicBezTo>
                  <a:pt x="1863967" y="1818057"/>
                  <a:pt x="1819686" y="1876014"/>
                  <a:pt x="1803400" y="1892300"/>
                </a:cubicBezTo>
                <a:cubicBezTo>
                  <a:pt x="1792607" y="1903093"/>
                  <a:pt x="1777348" y="1908329"/>
                  <a:pt x="1765300" y="1917700"/>
                </a:cubicBezTo>
                <a:cubicBezTo>
                  <a:pt x="1739201" y="1937999"/>
                  <a:pt x="1717917" y="1964990"/>
                  <a:pt x="1689100" y="1981200"/>
                </a:cubicBezTo>
                <a:cubicBezTo>
                  <a:pt x="1620361" y="2019866"/>
                  <a:pt x="1577825" y="2028069"/>
                  <a:pt x="1511300" y="2044700"/>
                </a:cubicBezTo>
                <a:cubicBezTo>
                  <a:pt x="1498600" y="2057400"/>
                  <a:pt x="1486998" y="2071302"/>
                  <a:pt x="1473200" y="2082800"/>
                </a:cubicBezTo>
                <a:cubicBezTo>
                  <a:pt x="1367112" y="2171207"/>
                  <a:pt x="1508310" y="2034990"/>
                  <a:pt x="1397000" y="2146300"/>
                </a:cubicBezTo>
                <a:cubicBezTo>
                  <a:pt x="1392767" y="2159000"/>
                  <a:pt x="1391726" y="2173261"/>
                  <a:pt x="1384300" y="2184400"/>
                </a:cubicBezTo>
                <a:cubicBezTo>
                  <a:pt x="1357526" y="2224561"/>
                  <a:pt x="1324829" y="2260442"/>
                  <a:pt x="1295400" y="2298700"/>
                </a:cubicBezTo>
                <a:cubicBezTo>
                  <a:pt x="1255914" y="2350032"/>
                  <a:pt x="1257580" y="2355605"/>
                  <a:pt x="1206500" y="2400300"/>
                </a:cubicBezTo>
                <a:cubicBezTo>
                  <a:pt x="1190570" y="2414238"/>
                  <a:pt x="1175042" y="2429803"/>
                  <a:pt x="1155700" y="2438400"/>
                </a:cubicBezTo>
                <a:cubicBezTo>
                  <a:pt x="1135975" y="2447167"/>
                  <a:pt x="1113272" y="2446417"/>
                  <a:pt x="1092200" y="2451100"/>
                </a:cubicBezTo>
                <a:cubicBezTo>
                  <a:pt x="1075161" y="2454886"/>
                  <a:pt x="1058516" y="2460377"/>
                  <a:pt x="1041400" y="2463800"/>
                </a:cubicBezTo>
                <a:cubicBezTo>
                  <a:pt x="1016150" y="2468850"/>
                  <a:pt x="990379" y="2471105"/>
                  <a:pt x="965200" y="2476500"/>
                </a:cubicBezTo>
                <a:cubicBezTo>
                  <a:pt x="915570" y="2487135"/>
                  <a:pt x="852747" y="2507421"/>
                  <a:pt x="800100" y="2514600"/>
                </a:cubicBezTo>
                <a:cubicBezTo>
                  <a:pt x="728301" y="2524391"/>
                  <a:pt x="656054" y="2530628"/>
                  <a:pt x="584200" y="2540000"/>
                </a:cubicBezTo>
                <a:cubicBezTo>
                  <a:pt x="384488" y="2566049"/>
                  <a:pt x="589775" y="2538761"/>
                  <a:pt x="469900" y="2565400"/>
                </a:cubicBezTo>
                <a:cubicBezTo>
                  <a:pt x="444763" y="2570986"/>
                  <a:pt x="418950" y="2573050"/>
                  <a:pt x="393700" y="2578100"/>
                </a:cubicBezTo>
                <a:cubicBezTo>
                  <a:pt x="327530" y="2591334"/>
                  <a:pt x="361287" y="2587361"/>
                  <a:pt x="304800" y="2603500"/>
                </a:cubicBezTo>
                <a:cubicBezTo>
                  <a:pt x="288017" y="2608295"/>
                  <a:pt x="270933" y="2611967"/>
                  <a:pt x="254000" y="2616200"/>
                </a:cubicBezTo>
                <a:cubicBezTo>
                  <a:pt x="241300" y="2628900"/>
                  <a:pt x="230979" y="2644543"/>
                  <a:pt x="215900" y="2654300"/>
                </a:cubicBezTo>
                <a:cubicBezTo>
                  <a:pt x="158591" y="2691383"/>
                  <a:pt x="94896" y="2718036"/>
                  <a:pt x="38100" y="2755900"/>
                </a:cubicBezTo>
                <a:lnTo>
                  <a:pt x="0" y="2781300"/>
                </a:lnTo>
                <a:cubicBezTo>
                  <a:pt x="8467" y="2870200"/>
                  <a:pt x="6430" y="2960736"/>
                  <a:pt x="25400" y="3048000"/>
                </a:cubicBezTo>
                <a:cubicBezTo>
                  <a:pt x="28642" y="3062915"/>
                  <a:pt x="51289" y="3064242"/>
                  <a:pt x="63500" y="3073400"/>
                </a:cubicBezTo>
                <a:cubicBezTo>
                  <a:pt x="85185" y="3089664"/>
                  <a:pt x="104446" y="3109164"/>
                  <a:pt x="127000" y="3124200"/>
                </a:cubicBezTo>
                <a:cubicBezTo>
                  <a:pt x="155398" y="3143132"/>
                  <a:pt x="186634" y="3157440"/>
                  <a:pt x="215900" y="3175000"/>
                </a:cubicBezTo>
                <a:cubicBezTo>
                  <a:pt x="228988" y="3182853"/>
                  <a:pt x="240561" y="3193164"/>
                  <a:pt x="254000" y="3200400"/>
                </a:cubicBezTo>
                <a:cubicBezTo>
                  <a:pt x="348317" y="3251186"/>
                  <a:pt x="352893" y="3259988"/>
                  <a:pt x="431800" y="3276600"/>
                </a:cubicBezTo>
                <a:cubicBezTo>
                  <a:pt x="495168" y="3289941"/>
                  <a:pt x="622300" y="3314700"/>
                  <a:pt x="622300" y="3314700"/>
                </a:cubicBezTo>
                <a:cubicBezTo>
                  <a:pt x="679125" y="3371525"/>
                  <a:pt x="696207" y="3393397"/>
                  <a:pt x="774700" y="3441700"/>
                </a:cubicBezTo>
                <a:cubicBezTo>
                  <a:pt x="794115" y="3453648"/>
                  <a:pt x="816854" y="3459095"/>
                  <a:pt x="838200" y="3467100"/>
                </a:cubicBezTo>
                <a:cubicBezTo>
                  <a:pt x="882831" y="3483837"/>
                  <a:pt x="885662" y="3481672"/>
                  <a:pt x="939800" y="3492500"/>
                </a:cubicBezTo>
                <a:cubicBezTo>
                  <a:pt x="956733" y="3500967"/>
                  <a:pt x="977213" y="3504513"/>
                  <a:pt x="990600" y="3517900"/>
                </a:cubicBezTo>
                <a:cubicBezTo>
                  <a:pt x="1003987" y="3531287"/>
                  <a:pt x="1005143" y="3553190"/>
                  <a:pt x="1016000" y="3568700"/>
                </a:cubicBezTo>
                <a:cubicBezTo>
                  <a:pt x="1034961" y="3595787"/>
                  <a:pt x="1058333" y="3619500"/>
                  <a:pt x="1079500" y="3644900"/>
                </a:cubicBezTo>
                <a:cubicBezTo>
                  <a:pt x="1075267" y="3666067"/>
                  <a:pt x="1070349" y="3687108"/>
                  <a:pt x="1066800" y="3708400"/>
                </a:cubicBezTo>
                <a:cubicBezTo>
                  <a:pt x="1057575" y="3763751"/>
                  <a:pt x="1037881" y="3812245"/>
                  <a:pt x="1079500" y="3860800"/>
                </a:cubicBezTo>
                <a:cubicBezTo>
                  <a:pt x="1092055" y="3875447"/>
                  <a:pt x="1147850" y="3892050"/>
                  <a:pt x="1168400" y="3898900"/>
                </a:cubicBezTo>
                <a:cubicBezTo>
                  <a:pt x="1185333" y="3924300"/>
                  <a:pt x="1206291" y="3947437"/>
                  <a:pt x="1219200" y="3975100"/>
                </a:cubicBezTo>
                <a:cubicBezTo>
                  <a:pt x="1236183" y="4011493"/>
                  <a:pt x="1235023" y="4055984"/>
                  <a:pt x="1257300" y="4089400"/>
                </a:cubicBezTo>
                <a:cubicBezTo>
                  <a:pt x="1270992" y="4109939"/>
                  <a:pt x="1299633" y="4114800"/>
                  <a:pt x="1320800" y="4127500"/>
                </a:cubicBezTo>
                <a:cubicBezTo>
                  <a:pt x="1358900" y="4106333"/>
                  <a:pt x="1395568" y="4082354"/>
                  <a:pt x="1435100" y="4064000"/>
                </a:cubicBezTo>
                <a:cubicBezTo>
                  <a:pt x="1514257" y="4027249"/>
                  <a:pt x="1676400" y="3962400"/>
                  <a:pt x="1676400" y="3962400"/>
                </a:cubicBezTo>
                <a:cubicBezTo>
                  <a:pt x="1697567" y="3975100"/>
                  <a:pt x="1727200" y="3979333"/>
                  <a:pt x="1739900" y="4000500"/>
                </a:cubicBezTo>
                <a:cubicBezTo>
                  <a:pt x="1755301" y="4026168"/>
                  <a:pt x="1752600" y="4059466"/>
                  <a:pt x="1752600" y="4089400"/>
                </a:cubicBezTo>
                <a:cubicBezTo>
                  <a:pt x="1752600" y="4178401"/>
                  <a:pt x="1730583" y="4267588"/>
                  <a:pt x="1739900" y="4356100"/>
                </a:cubicBezTo>
                <a:cubicBezTo>
                  <a:pt x="1741498" y="4371280"/>
                  <a:pt x="1764168" y="4337155"/>
                  <a:pt x="1778000" y="4330700"/>
                </a:cubicBezTo>
                <a:cubicBezTo>
                  <a:pt x="1827870" y="4307427"/>
                  <a:pt x="1881177" y="4291812"/>
                  <a:pt x="1930400" y="4267200"/>
                </a:cubicBezTo>
                <a:cubicBezTo>
                  <a:pt x="1957704" y="4253548"/>
                  <a:pt x="1985014" y="4237986"/>
                  <a:pt x="2006600" y="4216400"/>
                </a:cubicBezTo>
                <a:cubicBezTo>
                  <a:pt x="2074333" y="4148667"/>
                  <a:pt x="2124123" y="4056038"/>
                  <a:pt x="2209800" y="4013200"/>
                </a:cubicBezTo>
                <a:lnTo>
                  <a:pt x="2336800" y="3949700"/>
                </a:lnTo>
                <a:cubicBezTo>
                  <a:pt x="2417233" y="3953933"/>
                  <a:pt x="2497858" y="3955422"/>
                  <a:pt x="2578100" y="3962400"/>
                </a:cubicBezTo>
                <a:cubicBezTo>
                  <a:pt x="2595489" y="3963912"/>
                  <a:pt x="2611893" y="3971175"/>
                  <a:pt x="2628900" y="3975100"/>
                </a:cubicBezTo>
                <a:cubicBezTo>
                  <a:pt x="2666930" y="3983876"/>
                  <a:pt x="2704542" y="3995131"/>
                  <a:pt x="2743200" y="4000500"/>
                </a:cubicBezTo>
                <a:cubicBezTo>
                  <a:pt x="3522969" y="4108801"/>
                  <a:pt x="2812839" y="4001745"/>
                  <a:pt x="3225800" y="4051300"/>
                </a:cubicBezTo>
                <a:cubicBezTo>
                  <a:pt x="3285242" y="4058433"/>
                  <a:pt x="3344333" y="4068233"/>
                  <a:pt x="3403600" y="4076700"/>
                </a:cubicBezTo>
                <a:cubicBezTo>
                  <a:pt x="3407833" y="4097867"/>
                  <a:pt x="3401036" y="4124936"/>
                  <a:pt x="3416300" y="4140200"/>
                </a:cubicBezTo>
                <a:cubicBezTo>
                  <a:pt x="3431564" y="4155464"/>
                  <a:pt x="3473870" y="4132145"/>
                  <a:pt x="3479800" y="4152900"/>
                </a:cubicBezTo>
                <a:cubicBezTo>
                  <a:pt x="3494963" y="4205972"/>
                  <a:pt x="3456275" y="4263876"/>
                  <a:pt x="3467100" y="4318000"/>
                </a:cubicBezTo>
                <a:cubicBezTo>
                  <a:pt x="3473946" y="4352231"/>
                  <a:pt x="3473136" y="4245446"/>
                  <a:pt x="3492500" y="4216400"/>
                </a:cubicBezTo>
                <a:cubicBezTo>
                  <a:pt x="3517462" y="4178957"/>
                  <a:pt x="3554762" y="4149354"/>
                  <a:pt x="3594100" y="4127500"/>
                </a:cubicBezTo>
                <a:cubicBezTo>
                  <a:pt x="3632735" y="4106036"/>
                  <a:pt x="3679171" y="4103376"/>
                  <a:pt x="3721100" y="4089400"/>
                </a:cubicBezTo>
                <a:cubicBezTo>
                  <a:pt x="3941732" y="4015856"/>
                  <a:pt x="3497305" y="4100350"/>
                  <a:pt x="4114800" y="4038600"/>
                </a:cubicBezTo>
                <a:cubicBezTo>
                  <a:pt x="4174371" y="4032643"/>
                  <a:pt x="4233333" y="4021667"/>
                  <a:pt x="4292600" y="4013200"/>
                </a:cubicBezTo>
                <a:cubicBezTo>
                  <a:pt x="4388252" y="3949432"/>
                  <a:pt x="4266686" y="4024306"/>
                  <a:pt x="4381500" y="3975100"/>
                </a:cubicBezTo>
                <a:cubicBezTo>
                  <a:pt x="4415348" y="3960594"/>
                  <a:pt x="4446739" y="3922561"/>
                  <a:pt x="4470400" y="3898900"/>
                </a:cubicBezTo>
                <a:cubicBezTo>
                  <a:pt x="4478867" y="3873500"/>
                  <a:pt x="4485856" y="3847559"/>
                  <a:pt x="4495800" y="3822700"/>
                </a:cubicBezTo>
                <a:cubicBezTo>
                  <a:pt x="4502831" y="3805122"/>
                  <a:pt x="4517753" y="3790516"/>
                  <a:pt x="4521200" y="3771900"/>
                </a:cubicBezTo>
                <a:cubicBezTo>
                  <a:pt x="4537147" y="3685784"/>
                  <a:pt x="4559041" y="3482133"/>
                  <a:pt x="4572000" y="3365500"/>
                </a:cubicBezTo>
                <a:cubicBezTo>
                  <a:pt x="4580467" y="3119967"/>
                  <a:pt x="4595125" y="2874569"/>
                  <a:pt x="4597400" y="2628900"/>
                </a:cubicBezTo>
                <a:cubicBezTo>
                  <a:pt x="4599810" y="2368590"/>
                  <a:pt x="4618982" y="2107848"/>
                  <a:pt x="4559300" y="1854200"/>
                </a:cubicBezTo>
                <a:cubicBezTo>
                  <a:pt x="4549983" y="1814603"/>
                  <a:pt x="4524011" y="1753277"/>
                  <a:pt x="4508500" y="1714500"/>
                </a:cubicBezTo>
                <a:cubicBezTo>
                  <a:pt x="4504005" y="1597617"/>
                  <a:pt x="4511759" y="1437065"/>
                  <a:pt x="4483100" y="1308100"/>
                </a:cubicBezTo>
                <a:cubicBezTo>
                  <a:pt x="4480196" y="1295032"/>
                  <a:pt x="4474633" y="1282700"/>
                  <a:pt x="4470400" y="1270000"/>
                </a:cubicBezTo>
                <a:cubicBezTo>
                  <a:pt x="4469072" y="1254060"/>
                  <a:pt x="4454511" y="1054046"/>
                  <a:pt x="4445000" y="1016000"/>
                </a:cubicBezTo>
                <a:cubicBezTo>
                  <a:pt x="4412027" y="884109"/>
                  <a:pt x="4421717" y="954617"/>
                  <a:pt x="4419600" y="914400"/>
                </a:cubicBezTo>
                <a:close/>
              </a:path>
            </a:pathLst>
          </a:custGeom>
          <a:solidFill>
            <a:schemeClr val="accent4">
              <a:lumMod val="7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0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up)">
                                      <p:cBhvr>
                                        <p:cTn id="66" dur="500"/>
                                        <p:tgtEl>
                                          <p:spTgt spid="10"/>
                                        </p:tgtEl>
                                      </p:cBhvr>
                                    </p:animEffect>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wipe(left)">
                                      <p:cBhvr>
                                        <p:cTn id="70" dur="500"/>
                                        <p:tgtEl>
                                          <p:spTgt spid="5"/>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par>
                          <p:cTn id="76" fill="hold">
                            <p:stCondLst>
                              <p:cond delay="500"/>
                            </p:stCondLst>
                            <p:childTnLst>
                              <p:par>
                                <p:cTn id="77" presetID="22" presetClass="entr" presetSubtype="4"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down)">
                                      <p:cBhvr>
                                        <p:cTn id="79" dur="500"/>
                                        <p:tgtEl>
                                          <p:spTgt spid="1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childTnLst>
                                </p:cTn>
                              </p:par>
                            </p:childTnLst>
                          </p:cTn>
                        </p:par>
                        <p:par>
                          <p:cTn id="85" fill="hold">
                            <p:stCondLst>
                              <p:cond delay="500"/>
                            </p:stCondLst>
                            <p:childTnLst>
                              <p:par>
                                <p:cTn id="86" presetID="22" presetClass="entr" presetSubtype="4"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down)">
                                      <p:cBhvr>
                                        <p:cTn id="88" dur="500"/>
                                        <p:tgtEl>
                                          <p:spTgt spid="1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childTnLst>
                          </p:cTn>
                        </p:par>
                        <p:par>
                          <p:cTn id="94" fill="hold">
                            <p:stCondLst>
                              <p:cond delay="500"/>
                            </p:stCondLst>
                            <p:childTnLst>
                              <p:par>
                                <p:cTn id="95" presetID="22" presetClass="entr" presetSubtype="4"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down)">
                                      <p:cBhvr>
                                        <p:cTn id="97" dur="500"/>
                                        <p:tgtEl>
                                          <p:spTgt spid="2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fade">
                                      <p:cBhvr>
                                        <p:cTn id="102" dur="500"/>
                                        <p:tgtEl>
                                          <p:spTgt spid="29"/>
                                        </p:tgtEl>
                                      </p:cBhvr>
                                    </p:animEffect>
                                  </p:childTnLst>
                                </p:cTn>
                              </p:par>
                            </p:childTnLst>
                          </p:cTn>
                        </p:par>
                        <p:par>
                          <p:cTn id="103" fill="hold">
                            <p:stCondLst>
                              <p:cond delay="500"/>
                            </p:stCondLst>
                            <p:childTnLst>
                              <p:par>
                                <p:cTn id="104" presetID="22" presetClass="entr" presetSubtype="4" fill="hold" grpId="0" nodeType="after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down)">
                                      <p:cBhvr>
                                        <p:cTn id="106" dur="500"/>
                                        <p:tgtEl>
                                          <p:spTgt spid="25"/>
                                        </p:tgtEl>
                                      </p:cBhvr>
                                    </p:animEffect>
                                  </p:childTnLst>
                                </p:cTn>
                              </p:par>
                            </p:childTnLst>
                          </p:cTn>
                        </p:par>
                        <p:par>
                          <p:cTn id="107" fill="hold">
                            <p:stCondLst>
                              <p:cond delay="1000"/>
                            </p:stCondLst>
                            <p:childTnLst>
                              <p:par>
                                <p:cTn id="108" presetID="22" presetClass="entr" presetSubtype="4" fill="hold" grpId="0" nodeType="after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wipe(down)">
                                      <p:cBhvr>
                                        <p:cTn id="110" dur="500"/>
                                        <p:tgtEl>
                                          <p:spTgt spid="26"/>
                                        </p:tgtEl>
                                      </p:cBhvr>
                                    </p:animEffect>
                                  </p:childTnLst>
                                </p:cTn>
                              </p:par>
                            </p:childTnLst>
                          </p:cTn>
                        </p:par>
                        <p:par>
                          <p:cTn id="111" fill="hold">
                            <p:stCondLst>
                              <p:cond delay="1500"/>
                            </p:stCondLst>
                            <p:childTnLst>
                              <p:par>
                                <p:cTn id="112" presetID="22" presetClass="entr" presetSubtype="4" fill="hold" grpId="0" nodeType="after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wipe(down)">
                                      <p:cBhvr>
                                        <p:cTn id="114" dur="500"/>
                                        <p:tgtEl>
                                          <p:spTgt spid="27"/>
                                        </p:tgtEl>
                                      </p:cBhvr>
                                    </p:animEffect>
                                  </p:childTnLst>
                                </p:cTn>
                              </p:par>
                            </p:childTnLst>
                          </p:cTn>
                        </p:par>
                        <p:par>
                          <p:cTn id="115" fill="hold">
                            <p:stCondLst>
                              <p:cond delay="2000"/>
                            </p:stCondLst>
                            <p:childTnLst>
                              <p:par>
                                <p:cTn id="116" presetID="22" presetClass="entr" presetSubtype="1" fill="hold" grpId="0" nodeType="after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up)">
                                      <p:cBhvr>
                                        <p:cTn id="118" dur="500"/>
                                        <p:tgtEl>
                                          <p:spTgt spid="28"/>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12"/>
                                        </p:tgtEl>
                                        <p:attrNameLst>
                                          <p:attrName>style.visibility</p:attrName>
                                        </p:attrNameLst>
                                      </p:cBhvr>
                                      <p:to>
                                        <p:strVal val="visible"/>
                                      </p:to>
                                    </p:set>
                                    <p:animEffect transition="in" filter="fade">
                                      <p:cBhvr>
                                        <p:cTn id="123" dur="500"/>
                                        <p:tgtEl>
                                          <p:spTgt spid="12"/>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p:bldP spid="7" grpId="0" animBg="1"/>
      <p:bldP spid="8" grpId="0" animBg="1"/>
      <p:bldP spid="9" grpId="0" animBg="1"/>
      <p:bldP spid="10" grpId="0" animBg="1"/>
      <p:bldP spid="11" grpId="0" animBg="1"/>
      <p:bldP spid="13" grpId="0" animBg="1"/>
      <p:bldP spid="14" grpId="0" animBg="1"/>
      <p:bldP spid="15" grpId="0" animBg="1"/>
      <p:bldP spid="16" grpId="0" animBg="1"/>
      <p:bldP spid="17" grpId="0"/>
      <p:bldP spid="18" grpId="0" animBg="1"/>
      <p:bldP spid="19" grpId="0"/>
      <p:bldP spid="20" grpId="0" animBg="1"/>
      <p:bldP spid="21" grpId="0"/>
      <p:bldP spid="22" grpId="0"/>
      <p:bldP spid="23" grpId="0"/>
      <p:bldP spid="24" grpId="0"/>
      <p:bldP spid="25" grpId="0" animBg="1"/>
      <p:bldP spid="26" grpId="0" animBg="1"/>
      <p:bldP spid="27" grpId="0" animBg="1"/>
      <p:bldP spid="28" grpId="0" animBg="1"/>
      <p:bldP spid="29" grpId="0" animBg="1"/>
      <p:bldP spid="30" grpId="0"/>
      <p:bldP spid="12" grpId="0"/>
      <p:bldP spid="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547"/>
            <a:ext cx="10515600" cy="1325563"/>
          </a:xfrm>
        </p:spPr>
        <p:txBody>
          <a:bodyPr/>
          <a:lstStyle/>
          <a:p>
            <a:r>
              <a:rPr lang="en-US" dirty="0" smtClean="0"/>
              <a:t>7. Testers </a:t>
            </a:r>
            <a:r>
              <a:rPr lang="en-US" dirty="0"/>
              <a:t>have to find bugs. </a:t>
            </a:r>
          </a:p>
        </p:txBody>
      </p:sp>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139733" y="4900563"/>
            <a:ext cx="4050152" cy="921697"/>
          </a:xfrm>
          <a:prstGeom prst="rect">
            <a:avLst/>
          </a:prstGeom>
        </p:spPr>
      </p:pic>
      <p:pic>
        <p:nvPicPr>
          <p:cNvPr id="5" name="Picture 4"/>
          <p:cNvPicPr>
            <a:picLocks noChangeAspect="1"/>
          </p:cNvPicPr>
          <p:nvPr/>
        </p:nvPicPr>
        <p:blipFill>
          <a:blip r:embed="rId4">
            <a:clrChange>
              <a:clrFrom>
                <a:srgbClr val="FFFFFF"/>
              </a:clrFrom>
              <a:clrTo>
                <a:srgbClr val="FFFFFF">
                  <a:alpha val="0"/>
                </a:srgbClr>
              </a:clrTo>
            </a:clrChange>
          </a:blip>
          <a:stretch>
            <a:fillRect/>
          </a:stretch>
        </p:blipFill>
        <p:spPr>
          <a:xfrm>
            <a:off x="1670017" y="4914387"/>
            <a:ext cx="2240402" cy="921697"/>
          </a:xfrm>
          <a:prstGeom prst="rect">
            <a:avLst/>
          </a:prstGeom>
        </p:spPr>
      </p:pic>
      <p:cxnSp>
        <p:nvCxnSpPr>
          <p:cNvPr id="6" name="Straight Connector 5"/>
          <p:cNvCxnSpPr/>
          <p:nvPr/>
        </p:nvCxnSpPr>
        <p:spPr>
          <a:xfrm flipH="1">
            <a:off x="0" y="5791200"/>
            <a:ext cx="12192000" cy="44884"/>
          </a:xfrm>
          <a:prstGeom prst="line">
            <a:avLst/>
          </a:prstGeom>
          <a:ln w="952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12555165" y="4115813"/>
            <a:ext cx="3293383" cy="1903987"/>
          </a:xfrm>
          <a:prstGeom prst="rect">
            <a:avLst/>
          </a:prstGeom>
        </p:spPr>
      </p:pic>
      <p:cxnSp>
        <p:nvCxnSpPr>
          <p:cNvPr id="8" name="Straight Connector 7"/>
          <p:cNvCxnSpPr/>
          <p:nvPr/>
        </p:nvCxnSpPr>
        <p:spPr>
          <a:xfrm flipV="1">
            <a:off x="2608636" y="3576320"/>
            <a:ext cx="1841444" cy="1650164"/>
          </a:xfrm>
          <a:prstGeom prst="line">
            <a:avLst/>
          </a:prstGeom>
        </p:spPr>
        <p:style>
          <a:lnRef idx="1">
            <a:schemeClr val="accent4"/>
          </a:lnRef>
          <a:fillRef idx="0">
            <a:schemeClr val="accent4"/>
          </a:fillRef>
          <a:effectRef idx="0">
            <a:schemeClr val="accent4"/>
          </a:effectRef>
          <a:fontRef idx="minor">
            <a:schemeClr val="tx1"/>
          </a:fontRef>
        </p:style>
      </p:cxnSp>
      <p:cxnSp>
        <p:nvCxnSpPr>
          <p:cNvPr id="9" name="Straight Connector 8"/>
          <p:cNvCxnSpPr/>
          <p:nvPr/>
        </p:nvCxnSpPr>
        <p:spPr>
          <a:xfrm>
            <a:off x="4450080" y="3576320"/>
            <a:ext cx="531495" cy="0"/>
          </a:xfrm>
          <a:prstGeom prst="line">
            <a:avLst/>
          </a:prstGeom>
        </p:spPr>
        <p:style>
          <a:lnRef idx="1">
            <a:schemeClr val="accent4"/>
          </a:lnRef>
          <a:fillRef idx="0">
            <a:schemeClr val="accent4"/>
          </a:fillRef>
          <a:effectRef idx="0">
            <a:schemeClr val="accent4"/>
          </a:effectRef>
          <a:fontRef idx="minor">
            <a:schemeClr val="tx1"/>
          </a:fontRef>
        </p:style>
      </p:cxnSp>
      <p:sp>
        <p:nvSpPr>
          <p:cNvPr id="10" name="TextBox 9"/>
          <p:cNvSpPr txBox="1"/>
          <p:nvPr/>
        </p:nvSpPr>
        <p:spPr>
          <a:xfrm>
            <a:off x="4981575" y="3383121"/>
            <a:ext cx="4772025" cy="369332"/>
          </a:xfrm>
          <a:prstGeom prst="rect">
            <a:avLst/>
          </a:prstGeom>
          <a:noFill/>
        </p:spPr>
        <p:txBody>
          <a:bodyPr wrap="square" rtlCol="0">
            <a:spAutoFit/>
          </a:bodyPr>
          <a:lstStyle/>
          <a:p>
            <a:r>
              <a:rPr lang="en-US" b="1" dirty="0" smtClean="0"/>
              <a:t>Provide information  about the current status</a:t>
            </a:r>
            <a:endParaRPr lang="en-US" b="1" dirty="0"/>
          </a:p>
        </p:txBody>
      </p:sp>
      <p:cxnSp>
        <p:nvCxnSpPr>
          <p:cNvPr id="11" name="Straight Connector 10"/>
          <p:cNvCxnSpPr/>
          <p:nvPr/>
        </p:nvCxnSpPr>
        <p:spPr>
          <a:xfrm flipV="1">
            <a:off x="1085850" y="2768636"/>
            <a:ext cx="3356064" cy="2606600"/>
          </a:xfrm>
          <a:prstGeom prst="line">
            <a:avLst/>
          </a:prstGeom>
        </p:spPr>
        <p:style>
          <a:lnRef idx="1">
            <a:schemeClr val="accent4"/>
          </a:lnRef>
          <a:fillRef idx="0">
            <a:schemeClr val="accent4"/>
          </a:fillRef>
          <a:effectRef idx="0">
            <a:schemeClr val="accent4"/>
          </a:effectRef>
          <a:fontRef idx="minor">
            <a:schemeClr val="tx1"/>
          </a:fontRef>
        </p:style>
      </p:cxnSp>
      <p:cxnSp>
        <p:nvCxnSpPr>
          <p:cNvPr id="12" name="Straight Connector 11"/>
          <p:cNvCxnSpPr/>
          <p:nvPr/>
        </p:nvCxnSpPr>
        <p:spPr>
          <a:xfrm>
            <a:off x="4450080" y="2768636"/>
            <a:ext cx="531495"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p:cNvSpPr txBox="1"/>
          <p:nvPr/>
        </p:nvSpPr>
        <p:spPr>
          <a:xfrm>
            <a:off x="4989741" y="2583970"/>
            <a:ext cx="6402159" cy="369332"/>
          </a:xfrm>
          <a:prstGeom prst="rect">
            <a:avLst/>
          </a:prstGeom>
          <a:noFill/>
        </p:spPr>
        <p:txBody>
          <a:bodyPr wrap="square" rtlCol="0">
            <a:spAutoFit/>
          </a:bodyPr>
          <a:lstStyle/>
          <a:p>
            <a:r>
              <a:rPr lang="en-US" b="1" dirty="0" smtClean="0"/>
              <a:t>Make predictions</a:t>
            </a:r>
            <a:endParaRPr lang="en-US" b="1" dirty="0"/>
          </a:p>
        </p:txBody>
      </p:sp>
      <p:sp>
        <p:nvSpPr>
          <p:cNvPr id="16" name="Left Brace 15"/>
          <p:cNvSpPr/>
          <p:nvPr/>
        </p:nvSpPr>
        <p:spPr>
          <a:xfrm>
            <a:off x="4230053" y="2551283"/>
            <a:ext cx="971550" cy="1173369"/>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865822" y="2848599"/>
            <a:ext cx="3275113" cy="369332"/>
          </a:xfrm>
          <a:prstGeom prst="rect">
            <a:avLst/>
          </a:prstGeom>
          <a:noFill/>
        </p:spPr>
        <p:txBody>
          <a:bodyPr wrap="square" rtlCol="0">
            <a:spAutoFit/>
          </a:bodyPr>
          <a:lstStyle/>
          <a:p>
            <a:pPr algn="ctr"/>
            <a:r>
              <a:rPr lang="en-US" dirty="0" smtClean="0"/>
              <a:t>The driver can adjust the speed.</a:t>
            </a:r>
          </a:p>
        </p:txBody>
      </p:sp>
      <p:sp>
        <p:nvSpPr>
          <p:cNvPr id="18" name="TextBox 17"/>
          <p:cNvSpPr txBox="1"/>
          <p:nvPr/>
        </p:nvSpPr>
        <p:spPr>
          <a:xfrm>
            <a:off x="2077141" y="3169857"/>
            <a:ext cx="2083824" cy="369332"/>
          </a:xfrm>
          <a:prstGeom prst="rect">
            <a:avLst/>
          </a:prstGeom>
          <a:noFill/>
        </p:spPr>
        <p:txBody>
          <a:bodyPr wrap="square" rtlCol="0">
            <a:spAutoFit/>
          </a:bodyPr>
          <a:lstStyle/>
          <a:p>
            <a:pPr algn="ctr"/>
            <a:r>
              <a:rPr lang="en-US" dirty="0" smtClean="0"/>
              <a:t>change directions</a:t>
            </a:r>
          </a:p>
        </p:txBody>
      </p:sp>
      <p:sp>
        <p:nvSpPr>
          <p:cNvPr id="19" name="TextBox 18"/>
          <p:cNvSpPr txBox="1"/>
          <p:nvPr/>
        </p:nvSpPr>
        <p:spPr>
          <a:xfrm>
            <a:off x="542794" y="1627317"/>
            <a:ext cx="5973128" cy="461665"/>
          </a:xfrm>
          <a:prstGeom prst="rect">
            <a:avLst/>
          </a:prstGeom>
          <a:noFill/>
        </p:spPr>
        <p:txBody>
          <a:bodyPr wrap="square" rtlCol="0">
            <a:spAutoFit/>
          </a:bodyPr>
          <a:lstStyle/>
          <a:p>
            <a:r>
              <a:rPr lang="en-US" sz="2400" dirty="0" smtClean="0"/>
              <a:t>Testers should be like the headlights of a car</a:t>
            </a:r>
            <a:endParaRPr lang="en-US" sz="2400" dirty="0"/>
          </a:p>
        </p:txBody>
      </p:sp>
    </p:spTree>
    <p:extLst>
      <p:ext uri="{BB962C8B-B14F-4D97-AF65-F5344CB8AC3E}">
        <p14:creationId xmlns:p14="http://schemas.microsoft.com/office/powerpoint/2010/main" val="168067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35" presetClass="path" presetSubtype="0" accel="50000" decel="50000" fill="hold" nodeType="afterEffect">
                                  <p:stCondLst>
                                    <p:cond delay="0"/>
                                  </p:stCondLst>
                                  <p:childTnLst>
                                    <p:animMotion origin="layout" path="M -3.75E-6 1.11111E-6 L -0.74453 -0.01111 " pathEditMode="relative" rAng="0" ptsTypes="AA">
                                      <p:cBhvr>
                                        <p:cTn id="18" dur="2000" fill="hold"/>
                                        <p:tgtEl>
                                          <p:spTgt spid="7"/>
                                        </p:tgtEl>
                                        <p:attrNameLst>
                                          <p:attrName>ppt_x</p:attrName>
                                          <p:attrName>ppt_y</p:attrName>
                                        </p:attrNameLst>
                                      </p:cBhvr>
                                      <p:rCtr x="-37227" y="-556"/>
                                    </p:animMotion>
                                  </p:childTnLst>
                                </p:cTn>
                              </p:par>
                            </p:childTnLst>
                          </p:cTn>
                        </p:par>
                        <p:par>
                          <p:cTn id="19" fill="hold">
                            <p:stCondLst>
                              <p:cond delay="3500"/>
                            </p:stCondLst>
                            <p:childTnLst>
                              <p:par>
                                <p:cTn id="20" presetID="2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4000"/>
                            </p:stCondLst>
                            <p:childTnLst>
                              <p:par>
                                <p:cTn id="24" presetID="2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250"/>
                                        <p:tgtEl>
                                          <p:spTgt spid="8"/>
                                        </p:tgtEl>
                                      </p:cBhvr>
                                    </p:animEffect>
                                  </p:childTnLst>
                                </p:cTn>
                              </p:par>
                            </p:childTnLst>
                          </p:cTn>
                        </p:par>
                        <p:par>
                          <p:cTn id="27" fill="hold">
                            <p:stCondLst>
                              <p:cond delay="4250"/>
                            </p:stCondLst>
                            <p:childTnLst>
                              <p:par>
                                <p:cTn id="28" presetID="22" presetClass="entr" presetSubtype="8"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250"/>
                                        <p:tgtEl>
                                          <p:spTgt spid="9"/>
                                        </p:tgtEl>
                                      </p:cBhvr>
                                    </p:animEffect>
                                  </p:childTnLst>
                                </p:cTn>
                              </p:par>
                            </p:childTnLst>
                          </p:cTn>
                        </p:par>
                        <p:par>
                          <p:cTn id="31" fill="hold">
                            <p:stCondLst>
                              <p:cond delay="45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8"/>
                                        </p:tgtEl>
                                      </p:cBhvr>
                                    </p:animEffect>
                                    <p:set>
                                      <p:cBhvr>
                                        <p:cTn id="39" dur="1" fill="hold">
                                          <p:stCondLst>
                                            <p:cond delay="499"/>
                                          </p:stCondLst>
                                        </p:cTn>
                                        <p:tgtEl>
                                          <p:spTgt spid="8"/>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5"/>
                                        </p:tgtEl>
                                      </p:cBhvr>
                                    </p:animEffect>
                                    <p:set>
                                      <p:cBhvr>
                                        <p:cTn id="45" dur="1" fill="hold">
                                          <p:stCondLst>
                                            <p:cond delay="499"/>
                                          </p:stCondLst>
                                        </p:cTn>
                                        <p:tgtEl>
                                          <p:spTgt spid="5"/>
                                        </p:tgtEl>
                                        <p:attrNameLst>
                                          <p:attrName>style.visibility</p:attrName>
                                        </p:attrNameLst>
                                      </p:cBhvr>
                                      <p:to>
                                        <p:strVal val="hidden"/>
                                      </p:to>
                                    </p:set>
                                  </p:childTnLst>
                                </p:cTn>
                              </p:par>
                            </p:childTnLst>
                          </p:cTn>
                        </p:par>
                        <p:par>
                          <p:cTn id="46" fill="hold">
                            <p:stCondLst>
                              <p:cond delay="500"/>
                            </p:stCondLst>
                            <p:childTnLst>
                              <p:par>
                                <p:cTn id="47" presetID="22" presetClass="entr" presetSubtype="2"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right)">
                                      <p:cBhvr>
                                        <p:cTn id="49" dur="500"/>
                                        <p:tgtEl>
                                          <p:spTgt spid="4"/>
                                        </p:tgtEl>
                                      </p:cBhvr>
                                    </p:animEffect>
                                  </p:childTnLst>
                                </p:cTn>
                              </p:par>
                            </p:childTnLst>
                          </p:cTn>
                        </p:par>
                        <p:par>
                          <p:cTn id="50" fill="hold">
                            <p:stCondLst>
                              <p:cond delay="1000"/>
                            </p:stCondLst>
                            <p:childTnLst>
                              <p:par>
                                <p:cTn id="51" presetID="22" presetClass="entr" presetSubtype="4"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down)">
                                      <p:cBhvr>
                                        <p:cTn id="53" dur="250"/>
                                        <p:tgtEl>
                                          <p:spTgt spid="11"/>
                                        </p:tgtEl>
                                      </p:cBhvr>
                                    </p:animEffect>
                                  </p:childTnLst>
                                </p:cTn>
                              </p:par>
                            </p:childTnLst>
                          </p:cTn>
                        </p:par>
                        <p:par>
                          <p:cTn id="54" fill="hold">
                            <p:stCondLst>
                              <p:cond delay="1250"/>
                            </p:stCondLst>
                            <p:childTnLst>
                              <p:par>
                                <p:cTn id="55" presetID="22" presetClass="entr" presetSubtype="8"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250"/>
                                        <p:tgtEl>
                                          <p:spTgt spid="12"/>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10"/>
                                        <p:tgtEl>
                                          <p:spTgt spid="11"/>
                                        </p:tgtEl>
                                      </p:cBhvr>
                                    </p:animEffect>
                                    <p:set>
                                      <p:cBhvr>
                                        <p:cTn id="66" dur="1" fill="hold">
                                          <p:stCondLst>
                                            <p:cond delay="9"/>
                                          </p:stCondLst>
                                        </p:cTn>
                                        <p:tgtEl>
                                          <p:spTgt spid="11"/>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10"/>
                                        <p:tgtEl>
                                          <p:spTgt spid="12"/>
                                        </p:tgtEl>
                                      </p:cBhvr>
                                    </p:animEffect>
                                    <p:set>
                                      <p:cBhvr>
                                        <p:cTn id="69" dur="1" fill="hold">
                                          <p:stCondLst>
                                            <p:cond delay="9"/>
                                          </p:stCondLst>
                                        </p:cTn>
                                        <p:tgtEl>
                                          <p:spTgt spid="12"/>
                                        </p:tgtEl>
                                        <p:attrNameLst>
                                          <p:attrName>style.visibility</p:attrName>
                                        </p:attrNameLst>
                                      </p:cBhvr>
                                      <p:to>
                                        <p:strVal val="hidden"/>
                                      </p:to>
                                    </p:set>
                                  </p:childTnLst>
                                </p:cTn>
                              </p:par>
                            </p:childTnLst>
                          </p:cTn>
                        </p:par>
                        <p:par>
                          <p:cTn id="70" fill="hold">
                            <p:stCondLst>
                              <p:cond delay="10"/>
                            </p:stCondLst>
                            <p:childTnLst>
                              <p:par>
                                <p:cTn id="71" presetID="22" presetClass="entr" presetSubtype="2"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right)">
                                      <p:cBhvr>
                                        <p:cTn id="73" dur="500"/>
                                        <p:tgtEl>
                                          <p:spTgt spid="16"/>
                                        </p:tgtEl>
                                      </p:cBhvr>
                                    </p:animEffect>
                                  </p:childTnLst>
                                </p:cTn>
                              </p:par>
                            </p:childTnLst>
                          </p:cTn>
                        </p:par>
                        <p:par>
                          <p:cTn id="74" fill="hold">
                            <p:stCondLst>
                              <p:cond delay="510"/>
                            </p:stCondLst>
                            <p:childTnLst>
                              <p:par>
                                <p:cTn id="75" presetID="22" presetClass="entr" presetSubtype="8"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par>
                          <p:cTn id="78" fill="hold">
                            <p:stCondLst>
                              <p:cond delay="1010"/>
                            </p:stCondLst>
                            <p:childTnLst>
                              <p:par>
                                <p:cTn id="79" presetID="22" presetClass="entr" presetSubtype="8"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left)">
                                      <p:cBhvr>
                                        <p:cTn id="8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3" grpId="0"/>
      <p:bldP spid="16" grpId="0" animBg="1"/>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7. Testers </a:t>
            </a:r>
            <a:r>
              <a:rPr lang="en-US" dirty="0"/>
              <a:t>have to find bugs. </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120374" y="480613"/>
            <a:ext cx="4125141" cy="5834129"/>
          </a:xfrm>
          <a:prstGeom prst="rect">
            <a:avLst/>
          </a:prstGeom>
          <a:ln>
            <a:solidFill>
              <a:schemeClr val="tx1"/>
            </a:solidFill>
          </a:ln>
        </p:spPr>
      </p:pic>
      <p:sp>
        <p:nvSpPr>
          <p:cNvPr id="5" name="TextBox 4"/>
          <p:cNvSpPr txBox="1"/>
          <p:nvPr/>
        </p:nvSpPr>
        <p:spPr>
          <a:xfrm>
            <a:off x="27622" y="968218"/>
            <a:ext cx="5973128" cy="461665"/>
          </a:xfrm>
          <a:prstGeom prst="rect">
            <a:avLst/>
          </a:prstGeom>
          <a:noFill/>
        </p:spPr>
        <p:txBody>
          <a:bodyPr wrap="square" rtlCol="0">
            <a:spAutoFit/>
          </a:bodyPr>
          <a:lstStyle/>
          <a:p>
            <a:r>
              <a:rPr lang="en-US" sz="2400" i="1" dirty="0" smtClean="0"/>
              <a:t>Testers should be like the headlights of a car</a:t>
            </a:r>
            <a:endParaRPr lang="en-US" sz="2400" i="1" dirty="0"/>
          </a:p>
        </p:txBody>
      </p:sp>
      <p:sp>
        <p:nvSpPr>
          <p:cNvPr id="6" name="TextBox 5"/>
          <p:cNvSpPr txBox="1"/>
          <p:nvPr/>
        </p:nvSpPr>
        <p:spPr>
          <a:xfrm>
            <a:off x="528161" y="1951882"/>
            <a:ext cx="4972050" cy="1938992"/>
          </a:xfrm>
          <a:prstGeom prst="rect">
            <a:avLst/>
          </a:prstGeom>
          <a:noFill/>
        </p:spPr>
        <p:txBody>
          <a:bodyPr wrap="square" rtlCol="0">
            <a:spAutoFit/>
          </a:bodyPr>
          <a:lstStyle/>
          <a:p>
            <a:pPr algn="ctr"/>
            <a:r>
              <a:rPr lang="en-US" sz="6000" dirty="0" smtClean="0"/>
              <a:t>But what to measure?</a:t>
            </a:r>
            <a:endParaRPr lang="en-US" sz="6000" dirty="0"/>
          </a:p>
        </p:txBody>
      </p:sp>
      <p:sp>
        <p:nvSpPr>
          <p:cNvPr id="7" name="TextBox 6"/>
          <p:cNvSpPr txBox="1"/>
          <p:nvPr/>
        </p:nvSpPr>
        <p:spPr>
          <a:xfrm>
            <a:off x="-514" y="6456186"/>
            <a:ext cx="5761233" cy="461665"/>
          </a:xfrm>
          <a:prstGeom prst="rect">
            <a:avLst/>
          </a:prstGeom>
          <a:noFill/>
        </p:spPr>
        <p:txBody>
          <a:bodyPr wrap="square" rtlCol="0">
            <a:spAutoFit/>
          </a:bodyPr>
          <a:lstStyle/>
          <a:p>
            <a:r>
              <a:rPr lang="en-US" sz="2400" dirty="0" smtClean="0">
                <a:hlinkClick r:id="rId4" action="ppaction://hlinkfile"/>
              </a:rPr>
              <a:t>measures.brainforit.com</a:t>
            </a:r>
            <a:endParaRPr lang="en-US" sz="2400" dirty="0"/>
          </a:p>
        </p:txBody>
      </p:sp>
      <p:sp>
        <p:nvSpPr>
          <p:cNvPr id="3" name="Rectangle 2"/>
          <p:cNvSpPr/>
          <p:nvPr/>
        </p:nvSpPr>
        <p:spPr>
          <a:xfrm>
            <a:off x="361715" y="4942697"/>
            <a:ext cx="6396944" cy="461665"/>
          </a:xfrm>
          <a:prstGeom prst="rect">
            <a:avLst/>
          </a:prstGeom>
        </p:spPr>
        <p:txBody>
          <a:bodyPr wrap="none">
            <a:spAutoFit/>
          </a:bodyPr>
          <a:lstStyle/>
          <a:p>
            <a:r>
              <a:rPr lang="en-US" sz="2400" b="1" dirty="0"/>
              <a:t>19. Counting test cases/execution is a good thing</a:t>
            </a:r>
          </a:p>
        </p:txBody>
      </p:sp>
    </p:spTree>
    <p:extLst>
      <p:ext uri="{BB962C8B-B14F-4D97-AF65-F5344CB8AC3E}">
        <p14:creationId xmlns:p14="http://schemas.microsoft.com/office/powerpoint/2010/main" val="273873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8. Testers break software</a:t>
            </a:r>
            <a:endParaRPr lang="en-US" dirty="0"/>
          </a:p>
        </p:txBody>
      </p:sp>
      <p:sp>
        <p:nvSpPr>
          <p:cNvPr id="3" name="Content Placeholder 2"/>
          <p:cNvSpPr>
            <a:spLocks noGrp="1"/>
          </p:cNvSpPr>
          <p:nvPr>
            <p:ph idx="1"/>
          </p:nvPr>
        </p:nvSpPr>
        <p:spPr/>
        <p:txBody>
          <a:bodyPr/>
          <a:lstStyle/>
          <a:p>
            <a:r>
              <a:rPr lang="en-US" dirty="0" smtClean="0"/>
              <a:t>Michael </a:t>
            </a:r>
            <a:r>
              <a:rPr lang="en-US" dirty="0"/>
              <a:t>Bolton beautifully </a:t>
            </a:r>
            <a:r>
              <a:rPr lang="en-US" dirty="0" smtClean="0"/>
              <a:t>said it “testers </a:t>
            </a:r>
            <a:r>
              <a:rPr lang="en-US" dirty="0"/>
              <a:t>do not break software, the software is already broken”.  </a:t>
            </a:r>
            <a:endParaRPr lang="en-US" dirty="0" smtClean="0"/>
          </a:p>
          <a:p>
            <a:r>
              <a:rPr lang="en-US" dirty="0" smtClean="0"/>
              <a:t>Testers </a:t>
            </a:r>
            <a:r>
              <a:rPr lang="en-US" dirty="0"/>
              <a:t>break illusions by providing relevant information. </a:t>
            </a:r>
          </a:p>
        </p:txBody>
      </p:sp>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139733" y="4900563"/>
            <a:ext cx="4050152" cy="921697"/>
          </a:xfrm>
          <a:prstGeom prst="rect">
            <a:avLst/>
          </a:prstGeom>
        </p:spPr>
      </p:pic>
      <p:pic>
        <p:nvPicPr>
          <p:cNvPr id="6" name="Picture 5"/>
          <p:cNvPicPr>
            <a:picLocks noChangeAspect="1"/>
          </p:cNvPicPr>
          <p:nvPr/>
        </p:nvPicPr>
        <p:blipFill>
          <a:blip r:embed="rId4">
            <a:clrChange>
              <a:clrFrom>
                <a:srgbClr val="FFFFFF"/>
              </a:clrFrom>
              <a:clrTo>
                <a:srgbClr val="FFFFFF">
                  <a:alpha val="0"/>
                </a:srgbClr>
              </a:clrTo>
            </a:clrChange>
          </a:blip>
          <a:stretch>
            <a:fillRect/>
          </a:stretch>
        </p:blipFill>
        <p:spPr>
          <a:xfrm>
            <a:off x="1670017" y="4914387"/>
            <a:ext cx="2240402" cy="921697"/>
          </a:xfrm>
          <a:prstGeom prst="rect">
            <a:avLst/>
          </a:prstGeom>
        </p:spPr>
      </p:pic>
      <p:cxnSp>
        <p:nvCxnSpPr>
          <p:cNvPr id="7" name="Straight Connector 6"/>
          <p:cNvCxnSpPr/>
          <p:nvPr/>
        </p:nvCxnSpPr>
        <p:spPr>
          <a:xfrm flipH="1">
            <a:off x="-139733" y="5791200"/>
            <a:ext cx="12331733" cy="44884"/>
          </a:xfrm>
          <a:prstGeom prst="line">
            <a:avLst/>
          </a:prstGeom>
          <a:ln w="95250">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8" name="Picture 7"/>
          <p:cNvPicPr>
            <a:picLocks noChangeAspect="1"/>
          </p:cNvPicPr>
          <p:nvPr/>
        </p:nvPicPr>
        <p:blipFill>
          <a:blip r:embed="rId5">
            <a:clrChange>
              <a:clrFrom>
                <a:srgbClr val="FFFFFF"/>
              </a:clrFrom>
              <a:clrTo>
                <a:srgbClr val="FFFFFF">
                  <a:alpha val="0"/>
                </a:srgbClr>
              </a:clrTo>
            </a:clrChange>
          </a:blip>
          <a:stretch>
            <a:fillRect/>
          </a:stretch>
        </p:blipFill>
        <p:spPr>
          <a:xfrm>
            <a:off x="12555165" y="4115813"/>
            <a:ext cx="3293383" cy="1903987"/>
          </a:xfrm>
          <a:prstGeom prst="rect">
            <a:avLst/>
          </a:prstGeom>
        </p:spPr>
      </p:pic>
    </p:spTree>
    <p:extLst>
      <p:ext uri="{BB962C8B-B14F-4D97-AF65-F5344CB8AC3E}">
        <p14:creationId xmlns:p14="http://schemas.microsoft.com/office/powerpoint/2010/main" val="356421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35" presetClass="path" presetSubtype="0" accel="50000" decel="50000" fill="hold" nodeType="afterEffect">
                                  <p:stCondLst>
                                    <p:cond delay="0"/>
                                  </p:stCondLst>
                                  <p:childTnLst>
                                    <p:animMotion origin="layout" path="M -3.75E-6 1.11111E-6 L -0.74453 -0.01111 " pathEditMode="relative" rAng="0" ptsTypes="AA">
                                      <p:cBhvr>
                                        <p:cTn id="18" dur="2000" fill="hold"/>
                                        <p:tgtEl>
                                          <p:spTgt spid="8"/>
                                        </p:tgtEl>
                                        <p:attrNameLst>
                                          <p:attrName>ppt_x</p:attrName>
                                          <p:attrName>ppt_y</p:attrName>
                                        </p:attrNameLst>
                                      </p:cBhvr>
                                      <p:rCtr x="-37227" y="-556"/>
                                    </p:animMotion>
                                  </p:childTnLst>
                                </p:cTn>
                              </p:par>
                            </p:childTnLst>
                          </p:cTn>
                        </p:par>
                        <p:par>
                          <p:cTn id="19" fill="hold">
                            <p:stCondLst>
                              <p:cond delay="3500"/>
                            </p:stCondLst>
                            <p:childTnLst>
                              <p:par>
                                <p:cTn id="20" presetID="2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par>
                                <p:cTn id="23" presetID="10" presetClass="exit" presetSubtype="0" fill="hold" nodeType="withEffect">
                                  <p:stCondLst>
                                    <p:cond delay="0"/>
                                  </p:stCondLst>
                                  <p:childTnLst>
                                    <p:animEffect transition="out" filter="fad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childTnLst>
                          </p:cTn>
                        </p:par>
                        <p:par>
                          <p:cTn id="26" fill="hold">
                            <p:stCondLst>
                              <p:cond delay="4000"/>
                            </p:stCondLst>
                            <p:childTnLst>
                              <p:par>
                                <p:cTn id="27" presetID="22" presetClass="entr" presetSubtype="2"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9. Testers </a:t>
            </a:r>
            <a:r>
              <a:rPr lang="en-US" dirty="0"/>
              <a:t>with 5 years’ experience are senior. </a:t>
            </a:r>
          </a:p>
        </p:txBody>
      </p:sp>
      <p:pic>
        <p:nvPicPr>
          <p:cNvPr id="5" name="Picture 4"/>
          <p:cNvPicPr>
            <a:picLocks noChangeAspect="1"/>
          </p:cNvPicPr>
          <p:nvPr/>
        </p:nvPicPr>
        <p:blipFill>
          <a:blip r:embed="rId3"/>
          <a:stretch>
            <a:fillRect/>
          </a:stretch>
        </p:blipFill>
        <p:spPr>
          <a:xfrm>
            <a:off x="5858329" y="2318431"/>
            <a:ext cx="4428671" cy="3583086"/>
          </a:xfrm>
          <a:prstGeom prst="rect">
            <a:avLst/>
          </a:prstGeom>
        </p:spPr>
      </p:pic>
      <p:pic>
        <p:nvPicPr>
          <p:cNvPr id="8" name="Picture 7"/>
          <p:cNvPicPr>
            <a:picLocks noChangeAspect="1"/>
          </p:cNvPicPr>
          <p:nvPr/>
        </p:nvPicPr>
        <p:blipFill>
          <a:blip r:embed="rId4"/>
          <a:stretch>
            <a:fillRect/>
          </a:stretch>
        </p:blipFill>
        <p:spPr>
          <a:xfrm>
            <a:off x="807720" y="2926016"/>
            <a:ext cx="2989442" cy="1514475"/>
          </a:xfrm>
          <a:prstGeom prst="rect">
            <a:avLst/>
          </a:prstGeom>
        </p:spPr>
      </p:pic>
      <p:cxnSp>
        <p:nvCxnSpPr>
          <p:cNvPr id="4" name="Straight Arrow Connector 3"/>
          <p:cNvCxnSpPr/>
          <p:nvPr/>
        </p:nvCxnSpPr>
        <p:spPr>
          <a:xfrm>
            <a:off x="6339840" y="2072640"/>
            <a:ext cx="4221480" cy="0"/>
          </a:xfrm>
          <a:prstGeom prst="straightConnector1">
            <a:avLst/>
          </a:prstGeom>
          <a:ln w="730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604760" y="1703308"/>
            <a:ext cx="2011680" cy="369332"/>
          </a:xfrm>
          <a:prstGeom prst="rect">
            <a:avLst/>
          </a:prstGeom>
          <a:noFill/>
        </p:spPr>
        <p:txBody>
          <a:bodyPr wrap="square" rtlCol="0">
            <a:spAutoFit/>
          </a:bodyPr>
          <a:lstStyle/>
          <a:p>
            <a:r>
              <a:rPr lang="en-US" dirty="0" smtClean="0"/>
              <a:t>Increase salary</a:t>
            </a:r>
            <a:endParaRPr lang="en-US" dirty="0"/>
          </a:p>
        </p:txBody>
      </p:sp>
    </p:spTree>
    <p:extLst>
      <p:ext uri="{BB962C8B-B14F-4D97-AF65-F5344CB8AC3E}">
        <p14:creationId xmlns:p14="http://schemas.microsoft.com/office/powerpoint/2010/main" val="208730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2000"/>
                                        <p:tgtEl>
                                          <p:spTgt spid="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66"/>
            <a:ext cx="10515600" cy="1325563"/>
          </a:xfrm>
        </p:spPr>
        <p:txBody>
          <a:bodyPr/>
          <a:lstStyle/>
          <a:p>
            <a:r>
              <a:rPr lang="en-US" dirty="0" smtClean="0"/>
              <a:t>9. Testers </a:t>
            </a:r>
            <a:r>
              <a:rPr lang="en-US" dirty="0"/>
              <a:t>with 5 years’ experience are senior. </a:t>
            </a:r>
          </a:p>
        </p:txBody>
      </p:sp>
      <p:cxnSp>
        <p:nvCxnSpPr>
          <p:cNvPr id="5" name="Straight Arrow Connector 4"/>
          <p:cNvCxnSpPr/>
          <p:nvPr/>
        </p:nvCxnSpPr>
        <p:spPr>
          <a:xfrm>
            <a:off x="1682935" y="2667000"/>
            <a:ext cx="8229600" cy="0"/>
          </a:xfrm>
          <a:prstGeom prst="straightConnector1">
            <a:avLst/>
          </a:prstGeom>
          <a:ln w="79375">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71507" y="2405743"/>
            <a:ext cx="14514" cy="85634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802193" y="2405742"/>
            <a:ext cx="14514" cy="85634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989255" y="2529113"/>
            <a:ext cx="0" cy="27577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92489" y="2536368"/>
            <a:ext cx="0" cy="27577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395723" y="2529112"/>
            <a:ext cx="0" cy="27577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598957" y="2536368"/>
            <a:ext cx="0" cy="27577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827409" y="2812838"/>
            <a:ext cx="1021443" cy="230832"/>
          </a:xfrm>
          <a:prstGeom prst="rect">
            <a:avLst/>
          </a:prstGeom>
          <a:noFill/>
        </p:spPr>
        <p:txBody>
          <a:bodyPr wrap="square" rtlCol="0">
            <a:spAutoFit/>
          </a:bodyPr>
          <a:lstStyle/>
          <a:p>
            <a:r>
              <a:rPr lang="en-US" sz="900" dirty="0" smtClean="0"/>
              <a:t>you do something</a:t>
            </a:r>
            <a:endParaRPr lang="en-US" sz="900" dirty="0"/>
          </a:p>
        </p:txBody>
      </p:sp>
      <p:sp>
        <p:nvSpPr>
          <p:cNvPr id="15" name="TextBox 14"/>
          <p:cNvSpPr txBox="1"/>
          <p:nvPr/>
        </p:nvSpPr>
        <p:spPr>
          <a:xfrm>
            <a:off x="8432078" y="3338676"/>
            <a:ext cx="740229" cy="646331"/>
          </a:xfrm>
          <a:prstGeom prst="rect">
            <a:avLst/>
          </a:prstGeom>
          <a:noFill/>
        </p:spPr>
        <p:txBody>
          <a:bodyPr wrap="square" rtlCol="0">
            <a:spAutoFit/>
          </a:bodyPr>
          <a:lstStyle/>
          <a:p>
            <a:pPr algn="ctr"/>
            <a:r>
              <a:rPr lang="en-US" dirty="0" smtClean="0"/>
              <a:t>today</a:t>
            </a:r>
          </a:p>
          <a:p>
            <a:pPr algn="ctr"/>
            <a:r>
              <a:rPr lang="en-US" dirty="0" smtClean="0"/>
              <a:t>2018</a:t>
            </a:r>
            <a:endParaRPr lang="en-US" dirty="0"/>
          </a:p>
        </p:txBody>
      </p:sp>
      <p:cxnSp>
        <p:nvCxnSpPr>
          <p:cNvPr id="18" name="Straight Arrow Connector 17"/>
          <p:cNvCxnSpPr/>
          <p:nvPr/>
        </p:nvCxnSpPr>
        <p:spPr>
          <a:xfrm flipV="1">
            <a:off x="2797838" y="2664280"/>
            <a:ext cx="1159555" cy="2717"/>
          </a:xfrm>
          <a:prstGeom prst="straightConnector1">
            <a:avLst/>
          </a:prstGeom>
          <a:ln w="79375">
            <a:solidFill>
              <a:srgbClr val="7030A0"/>
            </a:solidFill>
            <a:tailEnd type="non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057609" y="3338677"/>
            <a:ext cx="1480457" cy="646331"/>
          </a:xfrm>
          <a:prstGeom prst="rect">
            <a:avLst/>
          </a:prstGeom>
          <a:noFill/>
        </p:spPr>
        <p:txBody>
          <a:bodyPr wrap="square" rtlCol="0">
            <a:spAutoFit/>
          </a:bodyPr>
          <a:lstStyle/>
          <a:p>
            <a:r>
              <a:rPr lang="en-US" dirty="0" smtClean="0"/>
              <a:t>you get hired</a:t>
            </a:r>
          </a:p>
          <a:p>
            <a:pPr algn="ctr"/>
            <a:r>
              <a:rPr lang="en-US" dirty="0" smtClean="0"/>
              <a:t>2013</a:t>
            </a:r>
            <a:endParaRPr lang="en-US" dirty="0"/>
          </a:p>
        </p:txBody>
      </p:sp>
      <p:sp>
        <p:nvSpPr>
          <p:cNvPr id="23" name="TextBox 22"/>
          <p:cNvSpPr txBox="1"/>
          <p:nvPr/>
        </p:nvSpPr>
        <p:spPr>
          <a:xfrm>
            <a:off x="4157138" y="2812838"/>
            <a:ext cx="867466" cy="230832"/>
          </a:xfrm>
          <a:prstGeom prst="rect">
            <a:avLst/>
          </a:prstGeom>
          <a:noFill/>
        </p:spPr>
        <p:txBody>
          <a:bodyPr wrap="square" rtlCol="0">
            <a:spAutoFit/>
          </a:bodyPr>
          <a:lstStyle/>
          <a:p>
            <a:r>
              <a:rPr lang="en-US" sz="900" dirty="0" smtClean="0"/>
              <a:t>you do it again</a:t>
            </a:r>
            <a:endParaRPr lang="en-US" sz="900" dirty="0"/>
          </a:p>
        </p:txBody>
      </p:sp>
      <p:cxnSp>
        <p:nvCxnSpPr>
          <p:cNvPr id="24" name="Straight Arrow Connector 23"/>
          <p:cNvCxnSpPr/>
          <p:nvPr/>
        </p:nvCxnSpPr>
        <p:spPr>
          <a:xfrm>
            <a:off x="4019863" y="2666998"/>
            <a:ext cx="1147862" cy="2"/>
          </a:xfrm>
          <a:prstGeom prst="straightConnector1">
            <a:avLst/>
          </a:prstGeom>
          <a:ln w="79375">
            <a:solidFill>
              <a:srgbClr val="7030A0"/>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353273" y="2812838"/>
            <a:ext cx="867466" cy="230832"/>
          </a:xfrm>
          <a:prstGeom prst="rect">
            <a:avLst/>
          </a:prstGeom>
          <a:noFill/>
        </p:spPr>
        <p:txBody>
          <a:bodyPr wrap="square" rtlCol="0">
            <a:spAutoFit/>
          </a:bodyPr>
          <a:lstStyle/>
          <a:p>
            <a:r>
              <a:rPr lang="en-US" sz="900" dirty="0" smtClean="0"/>
              <a:t>you do it again</a:t>
            </a:r>
            <a:endParaRPr lang="en-US" sz="900" dirty="0"/>
          </a:p>
        </p:txBody>
      </p:sp>
      <p:cxnSp>
        <p:nvCxnSpPr>
          <p:cNvPr id="26" name="Straight Arrow Connector 25"/>
          <p:cNvCxnSpPr/>
          <p:nvPr/>
        </p:nvCxnSpPr>
        <p:spPr>
          <a:xfrm>
            <a:off x="5215998" y="2666998"/>
            <a:ext cx="1147862" cy="2"/>
          </a:xfrm>
          <a:prstGeom prst="straightConnector1">
            <a:avLst/>
          </a:prstGeom>
          <a:ln w="79375">
            <a:solidFill>
              <a:srgbClr val="7030A0"/>
            </a:solidFill>
            <a:tailEnd type="non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552998" y="2812838"/>
            <a:ext cx="867466" cy="230832"/>
          </a:xfrm>
          <a:prstGeom prst="rect">
            <a:avLst/>
          </a:prstGeom>
          <a:noFill/>
        </p:spPr>
        <p:txBody>
          <a:bodyPr wrap="square" rtlCol="0">
            <a:spAutoFit/>
          </a:bodyPr>
          <a:lstStyle/>
          <a:p>
            <a:r>
              <a:rPr lang="en-US" sz="900" dirty="0" smtClean="0"/>
              <a:t>you do it again</a:t>
            </a:r>
            <a:endParaRPr lang="en-US" sz="900" dirty="0"/>
          </a:p>
        </p:txBody>
      </p:sp>
      <p:cxnSp>
        <p:nvCxnSpPr>
          <p:cNvPr id="28" name="Straight Arrow Connector 27"/>
          <p:cNvCxnSpPr/>
          <p:nvPr/>
        </p:nvCxnSpPr>
        <p:spPr>
          <a:xfrm>
            <a:off x="6415723" y="2666998"/>
            <a:ext cx="1147862" cy="2"/>
          </a:xfrm>
          <a:prstGeom prst="straightConnector1">
            <a:avLst/>
          </a:prstGeom>
          <a:ln w="79375">
            <a:solidFill>
              <a:srgbClr val="7030A0"/>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7763716" y="2810120"/>
            <a:ext cx="867466" cy="230832"/>
          </a:xfrm>
          <a:prstGeom prst="rect">
            <a:avLst/>
          </a:prstGeom>
          <a:noFill/>
        </p:spPr>
        <p:txBody>
          <a:bodyPr wrap="square" rtlCol="0">
            <a:spAutoFit/>
          </a:bodyPr>
          <a:lstStyle/>
          <a:p>
            <a:r>
              <a:rPr lang="en-US" sz="900" dirty="0" smtClean="0"/>
              <a:t>you do it again</a:t>
            </a:r>
            <a:endParaRPr lang="en-US" sz="900" dirty="0"/>
          </a:p>
        </p:txBody>
      </p:sp>
      <p:cxnSp>
        <p:nvCxnSpPr>
          <p:cNvPr id="30" name="Straight Arrow Connector 29"/>
          <p:cNvCxnSpPr/>
          <p:nvPr/>
        </p:nvCxnSpPr>
        <p:spPr>
          <a:xfrm>
            <a:off x="7626441" y="2664280"/>
            <a:ext cx="1147862" cy="2"/>
          </a:xfrm>
          <a:prstGeom prst="straightConnector1">
            <a:avLst/>
          </a:prstGeom>
          <a:ln w="79375">
            <a:solidFill>
              <a:srgbClr val="7030A0"/>
            </a:solidFill>
            <a:tailEnd type="non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50300" y="4656682"/>
            <a:ext cx="10805395" cy="584775"/>
          </a:xfrm>
          <a:prstGeom prst="rect">
            <a:avLst/>
          </a:prstGeom>
        </p:spPr>
        <p:txBody>
          <a:bodyPr wrap="square">
            <a:spAutoFit/>
          </a:bodyPr>
          <a:lstStyle/>
          <a:p>
            <a:r>
              <a:rPr lang="en-US" sz="3200" b="1" dirty="0" smtClean="0">
                <a:solidFill>
                  <a:srgbClr val="7030A0"/>
                </a:solidFill>
              </a:rPr>
              <a:t>Can you succeed </a:t>
            </a:r>
            <a:r>
              <a:rPr lang="en-US" sz="3200" b="1" dirty="0">
                <a:solidFill>
                  <a:srgbClr val="7030A0"/>
                </a:solidFill>
              </a:rPr>
              <a:t>in any other project, team, technology </a:t>
            </a:r>
            <a:r>
              <a:rPr lang="en-US" sz="3200" b="1" dirty="0" smtClean="0">
                <a:solidFill>
                  <a:srgbClr val="7030A0"/>
                </a:solidFill>
              </a:rPr>
              <a:t>?</a:t>
            </a:r>
            <a:endParaRPr lang="en-US" sz="3200" b="1" dirty="0">
              <a:solidFill>
                <a:srgbClr val="7030A0"/>
              </a:solidFill>
            </a:endParaRPr>
          </a:p>
        </p:txBody>
      </p:sp>
    </p:spTree>
    <p:extLst>
      <p:ext uri="{BB962C8B-B14F-4D97-AF65-F5344CB8AC3E}">
        <p14:creationId xmlns:p14="http://schemas.microsoft.com/office/powerpoint/2010/main" val="205695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
                                        <p:tgtEl>
                                          <p:spTgt spid="5"/>
                                        </p:tgtEl>
                                      </p:cBhvr>
                                    </p:animEffect>
                                  </p:childTnLst>
                                </p:cTn>
                              </p:par>
                            </p:childTnLst>
                          </p:cTn>
                        </p:par>
                        <p:par>
                          <p:cTn id="8" fill="hold">
                            <p:stCondLst>
                              <p:cond delay="1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
                                        <p:tgtEl>
                                          <p:spTgt spid="7"/>
                                        </p:tgtEl>
                                      </p:cBhvr>
                                    </p:animEffect>
                                  </p:childTnLst>
                                </p:cTn>
                              </p:par>
                            </p:childTnLst>
                          </p:cTn>
                        </p:par>
                        <p:par>
                          <p:cTn id="12" fill="hold">
                            <p:stCondLst>
                              <p:cond delay="2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
                                        <p:tgtEl>
                                          <p:spTgt spid="19"/>
                                        </p:tgtEl>
                                      </p:cBhvr>
                                    </p:animEffect>
                                  </p:childTnLst>
                                </p:cTn>
                              </p:par>
                            </p:childTnLst>
                          </p:cTn>
                        </p:par>
                        <p:par>
                          <p:cTn id="16" fill="hold">
                            <p:stCondLst>
                              <p:cond delay="3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100"/>
                                        <p:tgtEl>
                                          <p:spTgt spid="9"/>
                                        </p:tgtEl>
                                      </p:cBhvr>
                                    </p:animEffect>
                                  </p:childTnLst>
                                </p:cTn>
                              </p:par>
                            </p:childTnLst>
                          </p:cTn>
                        </p:par>
                        <p:par>
                          <p:cTn id="20" fill="hold">
                            <p:stCondLst>
                              <p:cond delay="400"/>
                            </p:stCondLst>
                            <p:childTnLst>
                              <p:par>
                                <p:cTn id="21" presetID="22"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100"/>
                                        <p:tgtEl>
                                          <p:spTgt spid="11"/>
                                        </p:tgtEl>
                                      </p:cBhvr>
                                    </p:animEffec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100"/>
                                        <p:tgtEl>
                                          <p:spTgt spid="12"/>
                                        </p:tgtEl>
                                      </p:cBhvr>
                                    </p:animEffect>
                                  </p:childTnLst>
                                </p:cTn>
                              </p:par>
                            </p:childTnLst>
                          </p:cTn>
                        </p:par>
                        <p:par>
                          <p:cTn id="28" fill="hold">
                            <p:stCondLst>
                              <p:cond delay="6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100"/>
                                        <p:tgtEl>
                                          <p:spTgt spid="13"/>
                                        </p:tgtEl>
                                      </p:cBhvr>
                                    </p:animEffect>
                                  </p:childTnLst>
                                </p:cTn>
                              </p:par>
                            </p:childTnLst>
                          </p:cTn>
                        </p:par>
                        <p:par>
                          <p:cTn id="32" fill="hold">
                            <p:stCondLst>
                              <p:cond delay="700"/>
                            </p:stCondLst>
                            <p:childTnLst>
                              <p:par>
                                <p:cTn id="33" presetID="2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100"/>
                                        <p:tgtEl>
                                          <p:spTgt spid="8"/>
                                        </p:tgtEl>
                                      </p:cBhvr>
                                    </p:animEffect>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par>
                                <p:cTn id="60" presetID="10"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childTnLst>
                          </p:cTn>
                        </p:par>
                        <p:par>
                          <p:cTn id="63" fill="hold">
                            <p:stCondLst>
                              <p:cond delay="10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1500"/>
                            </p:stCondLst>
                            <p:childTnLst>
                              <p:par>
                                <p:cTn id="71" presetID="10"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left)">
                                      <p:cBhvr>
                                        <p:cTn id="8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23" grpId="0"/>
      <p:bldP spid="25" grpId="0"/>
      <p:bldP spid="27" grpId="0"/>
      <p:bldP spid="29" grpId="0"/>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rot="1751564" flipH="1">
            <a:off x="987814" y="2938641"/>
            <a:ext cx="1790700" cy="600075"/>
          </a:xfrm>
          <a:prstGeom prst="rect">
            <a:avLst/>
          </a:prstGeom>
        </p:spPr>
      </p:pic>
      <p:pic>
        <p:nvPicPr>
          <p:cNvPr id="5" name="Picture 4"/>
          <p:cNvPicPr>
            <a:picLocks noChangeAspect="1"/>
          </p:cNvPicPr>
          <p:nvPr/>
        </p:nvPicPr>
        <p:blipFill>
          <a:blip r:embed="rId4">
            <a:clrChange>
              <a:clrFrom>
                <a:srgbClr val="FEFCFD"/>
              </a:clrFrom>
              <a:clrTo>
                <a:srgbClr val="FEFCFD">
                  <a:alpha val="0"/>
                </a:srgbClr>
              </a:clrTo>
            </a:clrChange>
          </a:blip>
          <a:stretch>
            <a:fillRect/>
          </a:stretch>
        </p:blipFill>
        <p:spPr>
          <a:xfrm>
            <a:off x="387947" y="1788563"/>
            <a:ext cx="1194513" cy="4586930"/>
          </a:xfrm>
          <a:prstGeom prst="rect">
            <a:avLst/>
          </a:prstGeom>
        </p:spPr>
      </p:pic>
      <p:pic>
        <p:nvPicPr>
          <p:cNvPr id="3" name="Picture 2"/>
          <p:cNvPicPr>
            <a:picLocks noChangeAspect="1"/>
          </p:cNvPicPr>
          <p:nvPr/>
        </p:nvPicPr>
        <p:blipFill>
          <a:blip r:embed="rId5"/>
          <a:stretch>
            <a:fillRect/>
          </a:stretch>
        </p:blipFill>
        <p:spPr>
          <a:xfrm>
            <a:off x="8511599" y="2441437"/>
            <a:ext cx="3274457" cy="3771958"/>
          </a:xfrm>
          <a:prstGeom prst="rect">
            <a:avLst/>
          </a:prstGeom>
        </p:spPr>
      </p:pic>
      <p:sp>
        <p:nvSpPr>
          <p:cNvPr id="2" name="Title 1"/>
          <p:cNvSpPr>
            <a:spLocks noGrp="1"/>
          </p:cNvSpPr>
          <p:nvPr>
            <p:ph type="title"/>
          </p:nvPr>
        </p:nvSpPr>
        <p:spPr>
          <a:xfrm>
            <a:off x="0" y="37062"/>
            <a:ext cx="10515600" cy="1325563"/>
          </a:xfrm>
        </p:spPr>
        <p:txBody>
          <a:bodyPr/>
          <a:lstStyle/>
          <a:p>
            <a:r>
              <a:rPr lang="en-US" dirty="0" smtClean="0"/>
              <a:t>10. Don’t have enough time</a:t>
            </a:r>
            <a:endParaRPr lang="en-US" dirty="0"/>
          </a:p>
        </p:txBody>
      </p:sp>
      <p:sp>
        <p:nvSpPr>
          <p:cNvPr id="4" name="TextBox 3"/>
          <p:cNvSpPr txBox="1"/>
          <p:nvPr/>
        </p:nvSpPr>
        <p:spPr>
          <a:xfrm>
            <a:off x="764062" y="944035"/>
            <a:ext cx="3916680" cy="461665"/>
          </a:xfrm>
          <a:prstGeom prst="rect">
            <a:avLst/>
          </a:prstGeom>
          <a:noFill/>
        </p:spPr>
        <p:txBody>
          <a:bodyPr wrap="square" rtlCol="0">
            <a:spAutoFit/>
          </a:bodyPr>
          <a:lstStyle/>
          <a:p>
            <a:r>
              <a:rPr lang="en-US" sz="2400" i="1" dirty="0" smtClean="0"/>
              <a:t>I have to work more</a:t>
            </a:r>
            <a:endParaRPr lang="en-US" sz="2400" i="1" dirty="0"/>
          </a:p>
        </p:txBody>
      </p:sp>
      <p:pic>
        <p:nvPicPr>
          <p:cNvPr id="7" name="Content Placeholder 6"/>
          <p:cNvPicPr>
            <a:picLocks noGrp="1" noChangeAspect="1"/>
          </p:cNvPicPr>
          <p:nvPr>
            <p:ph idx="1"/>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532276" y="2867375"/>
            <a:ext cx="1966647" cy="3479966"/>
          </a:xfrm>
        </p:spPr>
      </p:pic>
      <p:sp>
        <p:nvSpPr>
          <p:cNvPr id="12" name="Cloud Callout 11"/>
          <p:cNvSpPr/>
          <p:nvPr/>
        </p:nvSpPr>
        <p:spPr>
          <a:xfrm>
            <a:off x="6994735" y="8939"/>
            <a:ext cx="5150596" cy="1779624"/>
          </a:xfrm>
          <a:prstGeom prst="cloudCallout">
            <a:avLst>
              <a:gd name="adj1" fmla="val 10568"/>
              <a:gd name="adj2" fmla="val 1077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C00000"/>
                </a:solidFill>
              </a:rPr>
              <a:t>You have 2 hours to test everything !!!!</a:t>
            </a:r>
          </a:p>
          <a:p>
            <a:pPr algn="ctr"/>
            <a:r>
              <a:rPr lang="en-US" sz="2400" b="1" dirty="0" smtClean="0">
                <a:solidFill>
                  <a:srgbClr val="C00000"/>
                </a:solidFill>
              </a:rPr>
              <a:t>GO </a:t>
            </a:r>
            <a:r>
              <a:rPr lang="en-US" sz="2400" b="1" dirty="0" err="1" smtClean="0">
                <a:solidFill>
                  <a:srgbClr val="C00000"/>
                </a:solidFill>
              </a:rPr>
              <a:t>GO</a:t>
            </a:r>
            <a:r>
              <a:rPr lang="en-US" sz="2400" b="1" dirty="0" smtClean="0">
                <a:solidFill>
                  <a:srgbClr val="C00000"/>
                </a:solidFill>
              </a:rPr>
              <a:t> </a:t>
            </a:r>
            <a:r>
              <a:rPr lang="en-US" sz="2400" b="1" dirty="0" err="1" smtClean="0">
                <a:solidFill>
                  <a:srgbClr val="C00000"/>
                </a:solidFill>
              </a:rPr>
              <a:t>GO</a:t>
            </a:r>
            <a:r>
              <a:rPr lang="en-US" sz="2400" b="1" dirty="0" smtClean="0">
                <a:solidFill>
                  <a:srgbClr val="C00000"/>
                </a:solidFill>
              </a:rPr>
              <a:t> </a:t>
            </a:r>
            <a:r>
              <a:rPr lang="en-US" sz="2400" b="1" dirty="0" err="1" smtClean="0">
                <a:solidFill>
                  <a:srgbClr val="C00000"/>
                </a:solidFill>
              </a:rPr>
              <a:t>GO</a:t>
            </a:r>
            <a:r>
              <a:rPr lang="en-US" sz="2400" b="1" dirty="0" smtClean="0">
                <a:solidFill>
                  <a:srgbClr val="C00000"/>
                </a:solidFill>
              </a:rPr>
              <a:t> </a:t>
            </a:r>
            <a:endParaRPr lang="en-US" sz="2400" b="1" dirty="0">
              <a:solidFill>
                <a:srgbClr val="C00000"/>
              </a:solidFill>
            </a:endParaRPr>
          </a:p>
        </p:txBody>
      </p:sp>
      <p:sp>
        <p:nvSpPr>
          <p:cNvPr id="13" name="Cloud Callout 12"/>
          <p:cNvSpPr/>
          <p:nvPr/>
        </p:nvSpPr>
        <p:spPr>
          <a:xfrm>
            <a:off x="2100583" y="1148111"/>
            <a:ext cx="7201672" cy="2090567"/>
          </a:xfrm>
          <a:prstGeom prst="cloudCallout">
            <a:avLst>
              <a:gd name="adj1" fmla="val -59004"/>
              <a:gd name="adj2" fmla="val 11934"/>
            </a:avLst>
          </a:prstGeom>
          <a:solidFill>
            <a:schemeClr val="accent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B050"/>
                </a:solidFill>
              </a:rPr>
              <a:t>This is what I have to test  &lt;….&gt;</a:t>
            </a:r>
          </a:p>
          <a:p>
            <a:pPr algn="ctr"/>
            <a:r>
              <a:rPr lang="en-US" sz="2400" b="1" dirty="0" smtClean="0">
                <a:solidFill>
                  <a:srgbClr val="00B050"/>
                </a:solidFill>
              </a:rPr>
              <a:t>This is &lt;…&gt; how much time it takes,</a:t>
            </a:r>
          </a:p>
          <a:p>
            <a:pPr algn="ctr"/>
            <a:r>
              <a:rPr lang="en-US" sz="2400" b="1" dirty="0" smtClean="0">
                <a:solidFill>
                  <a:srgbClr val="00B050"/>
                </a:solidFill>
              </a:rPr>
              <a:t>What should I do in 2 hours? </a:t>
            </a:r>
            <a:endParaRPr lang="en-US" sz="2400" b="1" dirty="0">
              <a:solidFill>
                <a:srgbClr val="00B050"/>
              </a:solidFill>
            </a:endParaRPr>
          </a:p>
        </p:txBody>
      </p:sp>
    </p:spTree>
    <p:extLst>
      <p:ext uri="{BB962C8B-B14F-4D97-AF65-F5344CB8AC3E}">
        <p14:creationId xmlns:p14="http://schemas.microsoft.com/office/powerpoint/2010/main" val="335227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81"/>
            <a:ext cx="10515600" cy="1325563"/>
          </a:xfrm>
        </p:spPr>
        <p:txBody>
          <a:bodyPr/>
          <a:lstStyle/>
          <a:p>
            <a:r>
              <a:rPr lang="en-US" dirty="0" smtClean="0"/>
              <a:t>11. Testers </a:t>
            </a:r>
            <a:r>
              <a:rPr lang="en-US" dirty="0"/>
              <a:t>are the bearers of bad news. </a:t>
            </a:r>
          </a:p>
        </p:txBody>
      </p:sp>
      <p:sp>
        <p:nvSpPr>
          <p:cNvPr id="3" name="Content Placeholder 2"/>
          <p:cNvSpPr>
            <a:spLocks noGrp="1"/>
          </p:cNvSpPr>
          <p:nvPr>
            <p:ph idx="1"/>
          </p:nvPr>
        </p:nvSpPr>
        <p:spPr>
          <a:xfrm>
            <a:off x="838200" y="1825625"/>
            <a:ext cx="4648200" cy="2602592"/>
          </a:xfrm>
        </p:spPr>
        <p:txBody>
          <a:bodyPr/>
          <a:lstStyle/>
          <a:p>
            <a:r>
              <a:rPr lang="en-US" dirty="0" smtClean="0"/>
              <a:t>Nothing works</a:t>
            </a:r>
          </a:p>
          <a:p>
            <a:r>
              <a:rPr lang="en-US" dirty="0" smtClean="0"/>
              <a:t>Worst build ever</a:t>
            </a:r>
          </a:p>
          <a:p>
            <a:r>
              <a:rPr lang="en-US" dirty="0" smtClean="0"/>
              <a:t>2clicks and it all crashed</a:t>
            </a:r>
          </a:p>
          <a:p>
            <a:r>
              <a:rPr lang="en-US" dirty="0" smtClean="0"/>
              <a:t>Half implemented</a:t>
            </a:r>
          </a:p>
          <a:p>
            <a:r>
              <a:rPr lang="en-US" dirty="0" smtClean="0"/>
              <a:t>Lost my time waiting for this</a:t>
            </a:r>
            <a:endParaRPr lang="en-US" dirty="0"/>
          </a:p>
        </p:txBody>
      </p:sp>
      <p:pic>
        <p:nvPicPr>
          <p:cNvPr id="1026" name="Picture 2" descr="Imagini pentru angry face animated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05402" y="4936218"/>
            <a:ext cx="1759252" cy="131944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7057572" y="1918380"/>
            <a:ext cx="4161971" cy="2417082"/>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we are not done</a:t>
            </a:r>
          </a:p>
          <a:p>
            <a:pPr algn="ctr"/>
            <a:r>
              <a:rPr lang="en-US" sz="15400" b="1" dirty="0" smtClean="0"/>
              <a:t>YET</a:t>
            </a:r>
            <a:endParaRPr lang="en-US" sz="15400" b="1" dirty="0"/>
          </a:p>
        </p:txBody>
      </p:sp>
      <p:sp>
        <p:nvSpPr>
          <p:cNvPr id="8" name="Title 1"/>
          <p:cNvSpPr txBox="1">
            <a:spLocks/>
          </p:cNvSpPr>
          <p:nvPr/>
        </p:nvSpPr>
        <p:spPr>
          <a:xfrm>
            <a:off x="6368142" y="4005716"/>
            <a:ext cx="5540829" cy="6594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i="1" dirty="0" smtClean="0"/>
              <a:t>this is what I believe we should do</a:t>
            </a:r>
            <a:endParaRPr lang="en-US" sz="2800" b="1" i="1"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6371" y="4889816"/>
            <a:ext cx="1715351" cy="1365842"/>
          </a:xfrm>
          <a:prstGeom prst="rect">
            <a:avLst/>
          </a:prstGeom>
        </p:spPr>
      </p:pic>
      <p:sp>
        <p:nvSpPr>
          <p:cNvPr id="11" name="Rectangle 10"/>
          <p:cNvSpPr/>
          <p:nvPr/>
        </p:nvSpPr>
        <p:spPr>
          <a:xfrm>
            <a:off x="290286" y="1494971"/>
            <a:ext cx="5805714" cy="4760687"/>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720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10"/>
                                        <p:tgtEl>
                                          <p:spTgt spid="3">
                                            <p:txEl>
                                              <p:pRg st="0" end="0"/>
                                            </p:txEl>
                                          </p:spTgt>
                                        </p:tgtEl>
                                      </p:cBhvr>
                                    </p:animEffect>
                                  </p:childTnLst>
                                </p:cTn>
                              </p:par>
                            </p:childTnLst>
                          </p:cTn>
                        </p:par>
                        <p:par>
                          <p:cTn id="12" fill="hold">
                            <p:stCondLst>
                              <p:cond delay="510"/>
                            </p:stCondLst>
                            <p:childTnLst>
                              <p:par>
                                <p:cTn id="13" presetID="22" presetClass="entr" presetSubtype="8"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00"/>
                                        <p:tgtEl>
                                          <p:spTgt spid="3">
                                            <p:txEl>
                                              <p:pRg st="1" end="1"/>
                                            </p:txEl>
                                          </p:spTgt>
                                        </p:tgtEl>
                                      </p:cBhvr>
                                    </p:animEffect>
                                  </p:childTnLst>
                                </p:cTn>
                              </p:par>
                            </p:childTnLst>
                          </p:cTn>
                        </p:par>
                        <p:par>
                          <p:cTn id="16" fill="hold">
                            <p:stCondLst>
                              <p:cond delay="610"/>
                            </p:stCondLst>
                            <p:childTnLst>
                              <p:par>
                                <p:cTn id="17" presetID="22" presetClass="entr" presetSubtype="8"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100"/>
                                        <p:tgtEl>
                                          <p:spTgt spid="3">
                                            <p:txEl>
                                              <p:pRg st="2" end="2"/>
                                            </p:txEl>
                                          </p:spTgt>
                                        </p:tgtEl>
                                      </p:cBhvr>
                                    </p:animEffect>
                                  </p:childTnLst>
                                </p:cTn>
                              </p:par>
                            </p:childTnLst>
                          </p:cTn>
                        </p:par>
                        <p:par>
                          <p:cTn id="20" fill="hold">
                            <p:stCondLst>
                              <p:cond delay="710"/>
                            </p:stCondLst>
                            <p:childTnLst>
                              <p:par>
                                <p:cTn id="21" presetID="22" presetClass="entr" presetSubtype="8"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100"/>
                                        <p:tgtEl>
                                          <p:spTgt spid="3">
                                            <p:txEl>
                                              <p:pRg st="3" end="3"/>
                                            </p:txEl>
                                          </p:spTgt>
                                        </p:tgtEl>
                                      </p:cBhvr>
                                    </p:animEffect>
                                  </p:childTnLst>
                                </p:cTn>
                              </p:par>
                            </p:childTnLst>
                          </p:cTn>
                        </p:par>
                        <p:par>
                          <p:cTn id="24" fill="hold">
                            <p:stCondLst>
                              <p:cond delay="810"/>
                            </p:stCondLst>
                            <p:childTnLst>
                              <p:par>
                                <p:cTn id="25" presetID="22" presetClass="entr" presetSubtype="8"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100"/>
                                        <p:tgtEl>
                                          <p:spTgt spid="3">
                                            <p:txEl>
                                              <p:pRg st="4" end="4"/>
                                            </p:txEl>
                                          </p:spTgt>
                                        </p:tgtEl>
                                      </p:cBhvr>
                                    </p:animEffect>
                                  </p:childTnLst>
                                </p:cTn>
                              </p:par>
                            </p:childTnLst>
                          </p:cTn>
                        </p:par>
                        <p:par>
                          <p:cTn id="28" fill="hold">
                            <p:stCondLst>
                              <p:cond delay="910"/>
                            </p:stCondLst>
                            <p:childTnLst>
                              <p:par>
                                <p:cTn id="29" presetID="10" presetClass="entr" presetSubtype="0" fill="hold" nodeType="afterEffect">
                                  <p:stCondLst>
                                    <p:cond delay="50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500"/>
                                        <p:tgtEl>
                                          <p:spTgt spid="1026"/>
                                        </p:tgtEl>
                                      </p:cBhvr>
                                    </p:animEffect>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2000"/>
                                        <p:tgtEl>
                                          <p:spTgt spid="7"/>
                                        </p:tgtEl>
                                      </p:cBhvr>
                                    </p:animEffect>
                                    <p:anim calcmode="lin" valueType="num">
                                      <p:cBhvr>
                                        <p:cTn id="37" dur="2000" fill="hold"/>
                                        <p:tgtEl>
                                          <p:spTgt spid="7"/>
                                        </p:tgtEl>
                                        <p:attrNameLst>
                                          <p:attrName>ppt_w</p:attrName>
                                        </p:attrNameLst>
                                      </p:cBhvr>
                                      <p:tavLst>
                                        <p:tav tm="0" fmla="#ppt_w*sin(2.5*pi*$)">
                                          <p:val>
                                            <p:fltVal val="0"/>
                                          </p:val>
                                        </p:tav>
                                        <p:tav tm="100000">
                                          <p:val>
                                            <p:fltVal val="1"/>
                                          </p:val>
                                        </p:tav>
                                      </p:tavLst>
                                    </p:anim>
                                    <p:anim calcmode="lin" valueType="num">
                                      <p:cBhvr>
                                        <p:cTn id="38" dur="2000" fill="hold"/>
                                        <p:tgtEl>
                                          <p:spTgt spid="7"/>
                                        </p:tgtEl>
                                        <p:attrNameLst>
                                          <p:attrName>ppt_h</p:attrName>
                                        </p:attrNameLst>
                                      </p:cBhvr>
                                      <p:tavLst>
                                        <p:tav tm="0">
                                          <p:val>
                                            <p:strVal val="#ppt_h"/>
                                          </p:val>
                                        </p:tav>
                                        <p:tav tm="100000">
                                          <p:val>
                                            <p:strVal val="#ppt_h"/>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par>
                          <p:cTn id="47" fill="hold">
                            <p:stCondLst>
                              <p:cond delay="3000"/>
                            </p:stCondLst>
                            <p:childTnLst>
                              <p:par>
                                <p:cTn id="48" presetID="9" presetClass="entr" presetSubtype="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dissolve">
                                      <p:cBhvr>
                                        <p:cTn id="50" dur="2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08014" cy="1325563"/>
          </a:xfrm>
        </p:spPr>
        <p:txBody>
          <a:bodyPr/>
          <a:lstStyle/>
          <a:p>
            <a:r>
              <a:rPr lang="en-US" dirty="0" smtClean="0"/>
              <a:t>12. It’s </a:t>
            </a:r>
            <a:r>
              <a:rPr lang="en-US" dirty="0"/>
              <a:t>good &amp; ok to test at the end of the Sprint</a:t>
            </a:r>
          </a:p>
        </p:txBody>
      </p:sp>
      <p:sp>
        <p:nvSpPr>
          <p:cNvPr id="3" name="Content Placeholder 2"/>
          <p:cNvSpPr>
            <a:spLocks noGrp="1"/>
          </p:cNvSpPr>
          <p:nvPr>
            <p:ph idx="1"/>
          </p:nvPr>
        </p:nvSpPr>
        <p:spPr/>
        <p:txBody>
          <a:bodyPr/>
          <a:lstStyle/>
          <a:p>
            <a:r>
              <a:rPr lang="en-US" dirty="0"/>
              <a:t>Scrum guide </a:t>
            </a:r>
            <a:r>
              <a:rPr lang="en-US" dirty="0" smtClean="0"/>
              <a:t>:</a:t>
            </a:r>
          </a:p>
          <a:p>
            <a:endParaRPr lang="en-US" dirty="0"/>
          </a:p>
          <a:p>
            <a:endParaRPr lang="en-US" dirty="0" smtClean="0"/>
          </a:p>
          <a:p>
            <a:endParaRPr lang="en-US" dirty="0"/>
          </a:p>
          <a:p>
            <a:r>
              <a:rPr lang="en-US" dirty="0" smtClean="0"/>
              <a:t>7</a:t>
            </a:r>
            <a:r>
              <a:rPr lang="en-US" baseline="30000" dirty="0" smtClean="0"/>
              <a:t>th</a:t>
            </a:r>
            <a:r>
              <a:rPr lang="en-US" dirty="0" smtClean="0"/>
              <a:t> principle from the Manifesto for agile software development:</a:t>
            </a:r>
            <a:endParaRPr lang="en-US" dirty="0"/>
          </a:p>
        </p:txBody>
      </p:sp>
      <p:sp>
        <p:nvSpPr>
          <p:cNvPr id="4" name="Rectangle 3"/>
          <p:cNvSpPr/>
          <p:nvPr/>
        </p:nvSpPr>
        <p:spPr>
          <a:xfrm>
            <a:off x="838200" y="2322064"/>
            <a:ext cx="10669814" cy="1200329"/>
          </a:xfrm>
          <a:prstGeom prst="rect">
            <a:avLst/>
          </a:prstGeom>
        </p:spPr>
        <p:txBody>
          <a:bodyPr wrap="square">
            <a:spAutoFit/>
          </a:bodyPr>
          <a:lstStyle/>
          <a:p>
            <a:pPr algn="ctr"/>
            <a:r>
              <a:rPr lang="en-US" sz="3600" i="1" dirty="0"/>
              <a:t>“Scrum Teams deliver products iteratively and incrementally, maximizing opportunities for feedback</a:t>
            </a:r>
            <a:r>
              <a:rPr lang="en-US" sz="3600" dirty="0"/>
              <a:t>”. </a:t>
            </a:r>
          </a:p>
        </p:txBody>
      </p:sp>
      <p:sp>
        <p:nvSpPr>
          <p:cNvPr id="5" name="Rectangle 4"/>
          <p:cNvSpPr/>
          <p:nvPr/>
        </p:nvSpPr>
        <p:spPr>
          <a:xfrm>
            <a:off x="377371" y="4422637"/>
            <a:ext cx="11437257" cy="1754326"/>
          </a:xfrm>
          <a:prstGeom prst="rect">
            <a:avLst/>
          </a:prstGeom>
        </p:spPr>
        <p:txBody>
          <a:bodyPr wrap="square">
            <a:spAutoFit/>
          </a:bodyPr>
          <a:lstStyle/>
          <a:p>
            <a:pPr algn="ctr"/>
            <a:r>
              <a:rPr lang="en-US" sz="3600" i="1" dirty="0"/>
              <a:t>“Agile processes promote sustainable development. The sponsors, developers, and users should be able to maintain a constant pace indefinitely.”.</a:t>
            </a:r>
          </a:p>
        </p:txBody>
      </p:sp>
      <p:sp>
        <p:nvSpPr>
          <p:cNvPr id="6" name="Rectangle 5"/>
          <p:cNvSpPr/>
          <p:nvPr/>
        </p:nvSpPr>
        <p:spPr>
          <a:xfrm>
            <a:off x="377370" y="1052338"/>
            <a:ext cx="10579387" cy="369332"/>
          </a:xfrm>
          <a:prstGeom prst="rect">
            <a:avLst/>
          </a:prstGeom>
        </p:spPr>
        <p:txBody>
          <a:bodyPr wrap="square">
            <a:spAutoFit/>
          </a:bodyPr>
          <a:lstStyle/>
          <a:p>
            <a:pPr lvl="1"/>
            <a:r>
              <a:rPr lang="en-US" b="1" i="1" dirty="0" smtClean="0"/>
              <a:t>12.1 Testing </a:t>
            </a:r>
            <a:r>
              <a:rPr lang="en-US" b="1" i="1" dirty="0"/>
              <a:t>should be done after the de development is done (testers are gatekeepers) </a:t>
            </a:r>
          </a:p>
        </p:txBody>
      </p:sp>
    </p:spTree>
    <p:extLst>
      <p:ext uri="{BB962C8B-B14F-4D97-AF65-F5344CB8AC3E}">
        <p14:creationId xmlns:p14="http://schemas.microsoft.com/office/powerpoint/2010/main" val="51126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13. Testing </a:t>
            </a:r>
            <a:r>
              <a:rPr lang="en-US" dirty="0"/>
              <a:t>is what testers do. </a:t>
            </a:r>
          </a:p>
        </p:txBody>
      </p:sp>
      <p:sp>
        <p:nvSpPr>
          <p:cNvPr id="3" name="Content Placeholder 2"/>
          <p:cNvSpPr>
            <a:spLocks noGrp="1"/>
          </p:cNvSpPr>
          <p:nvPr>
            <p:ph idx="1"/>
          </p:nvPr>
        </p:nvSpPr>
        <p:spPr>
          <a:xfrm>
            <a:off x="1026886" y="2928711"/>
            <a:ext cx="10515600" cy="1353004"/>
          </a:xfrm>
        </p:spPr>
        <p:txBody>
          <a:bodyPr>
            <a:normAutofit lnSpcReduction="10000"/>
          </a:bodyPr>
          <a:lstStyle/>
          <a:p>
            <a:pPr marL="0" indent="0">
              <a:buNone/>
            </a:pPr>
            <a:r>
              <a:rPr lang="en-US" sz="9600" dirty="0"/>
              <a:t>Testing is an activity. </a:t>
            </a:r>
          </a:p>
        </p:txBody>
      </p:sp>
      <p:sp>
        <p:nvSpPr>
          <p:cNvPr id="4" name="Rectangle 3"/>
          <p:cNvSpPr/>
          <p:nvPr/>
        </p:nvSpPr>
        <p:spPr>
          <a:xfrm>
            <a:off x="401054" y="956231"/>
            <a:ext cx="6096000" cy="369332"/>
          </a:xfrm>
          <a:prstGeom prst="rect">
            <a:avLst/>
          </a:prstGeom>
        </p:spPr>
        <p:txBody>
          <a:bodyPr>
            <a:spAutoFit/>
          </a:bodyPr>
          <a:lstStyle/>
          <a:p>
            <a:pPr lvl="1"/>
            <a:r>
              <a:rPr lang="en-US" b="1" i="1" dirty="0" smtClean="0"/>
              <a:t>13.1 Testing </a:t>
            </a:r>
            <a:r>
              <a:rPr lang="en-US" b="1" i="1" dirty="0"/>
              <a:t>can be done in isolation by </a:t>
            </a:r>
            <a:r>
              <a:rPr lang="en-US" b="1" i="1" dirty="0" smtClean="0"/>
              <a:t>testers</a:t>
            </a:r>
            <a:endParaRPr lang="en-US" b="1" i="1" dirty="0"/>
          </a:p>
        </p:txBody>
      </p:sp>
    </p:spTree>
    <p:extLst>
      <p:ext uri="{BB962C8B-B14F-4D97-AF65-F5344CB8AC3E}">
        <p14:creationId xmlns:p14="http://schemas.microsoft.com/office/powerpoint/2010/main" val="326191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674" y="365125"/>
            <a:ext cx="11097126" cy="1325563"/>
          </a:xfrm>
        </p:spPr>
        <p:txBody>
          <a:bodyPr>
            <a:normAutofit/>
          </a:bodyPr>
          <a:lstStyle/>
          <a:p>
            <a:r>
              <a:rPr lang="en-US" dirty="0" smtClean="0"/>
              <a:t>14 Testing </a:t>
            </a:r>
            <a:r>
              <a:rPr lang="en-US" dirty="0"/>
              <a:t>is not a structured </a:t>
            </a:r>
            <a:r>
              <a:rPr lang="en-US" dirty="0" smtClean="0"/>
              <a:t>activity</a:t>
            </a:r>
            <a:r>
              <a:rPr lang="en-US" dirty="0"/>
              <a:t/>
            </a:r>
            <a:br>
              <a:rPr lang="en-US" dirty="0"/>
            </a:br>
            <a:endParaRPr lang="en-US" dirty="0"/>
          </a:p>
        </p:txBody>
      </p:sp>
      <p:sp>
        <p:nvSpPr>
          <p:cNvPr id="4" name="Rectangle 3"/>
          <p:cNvSpPr/>
          <p:nvPr/>
        </p:nvSpPr>
        <p:spPr>
          <a:xfrm>
            <a:off x="577515" y="1044357"/>
            <a:ext cx="5390147" cy="646331"/>
          </a:xfrm>
          <a:prstGeom prst="rect">
            <a:avLst/>
          </a:prstGeom>
        </p:spPr>
        <p:txBody>
          <a:bodyPr wrap="square">
            <a:spAutoFit/>
          </a:bodyPr>
          <a:lstStyle/>
          <a:p>
            <a:pPr lvl="1"/>
            <a:r>
              <a:rPr lang="en-US" b="1" i="1" dirty="0" smtClean="0"/>
              <a:t>14.1 Testing </a:t>
            </a:r>
            <a:r>
              <a:rPr lang="en-US" b="1" i="1" dirty="0"/>
              <a:t>can find all the bugs</a:t>
            </a:r>
          </a:p>
          <a:p>
            <a:pPr lvl="1"/>
            <a:r>
              <a:rPr lang="en-US" b="1" i="1" dirty="0" smtClean="0"/>
              <a:t>14.2 Production </a:t>
            </a:r>
            <a:r>
              <a:rPr lang="en-US" b="1" i="1" dirty="0"/>
              <a:t>bug: testers have failed</a:t>
            </a:r>
          </a:p>
        </p:txBody>
      </p:sp>
      <p:pic>
        <p:nvPicPr>
          <p:cNvPr id="6" name="Picture 5"/>
          <p:cNvPicPr>
            <a:picLocks noChangeAspect="1"/>
          </p:cNvPicPr>
          <p:nvPr/>
        </p:nvPicPr>
        <p:blipFill>
          <a:blip r:embed="rId3"/>
          <a:stretch>
            <a:fillRect/>
          </a:stretch>
        </p:blipFill>
        <p:spPr>
          <a:xfrm>
            <a:off x="0" y="2369920"/>
            <a:ext cx="12020550" cy="2619375"/>
          </a:xfrm>
          <a:prstGeom prst="rect">
            <a:avLst/>
          </a:prstGeom>
        </p:spPr>
      </p:pic>
    </p:spTree>
    <p:extLst>
      <p:ext uri="{BB962C8B-B14F-4D97-AF65-F5344CB8AC3E}">
        <p14:creationId xmlns:p14="http://schemas.microsoft.com/office/powerpoint/2010/main" val="313341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clrChange>
              <a:clrFrom>
                <a:srgbClr val="FEFEFE"/>
              </a:clrFrom>
              <a:clrTo>
                <a:srgbClr val="FEFEFE">
                  <a:alpha val="0"/>
                </a:srgbClr>
              </a:clrTo>
            </a:clrChange>
          </a:blip>
          <a:stretch>
            <a:fillRect/>
          </a:stretch>
        </p:blipFill>
        <p:spPr>
          <a:xfrm>
            <a:off x="1127283" y="1044357"/>
            <a:ext cx="7826217" cy="5461837"/>
          </a:xfrm>
          <a:prstGeom prst="rect">
            <a:avLst/>
          </a:prstGeom>
        </p:spPr>
      </p:pic>
      <p:sp>
        <p:nvSpPr>
          <p:cNvPr id="7" name="Title 1"/>
          <p:cNvSpPr>
            <a:spLocks noGrp="1"/>
          </p:cNvSpPr>
          <p:nvPr>
            <p:ph type="title"/>
          </p:nvPr>
        </p:nvSpPr>
        <p:spPr>
          <a:xfrm>
            <a:off x="256674" y="365125"/>
            <a:ext cx="11097126" cy="1325563"/>
          </a:xfrm>
        </p:spPr>
        <p:txBody>
          <a:bodyPr>
            <a:normAutofit/>
          </a:bodyPr>
          <a:lstStyle/>
          <a:p>
            <a:r>
              <a:rPr lang="en-US" dirty="0" smtClean="0"/>
              <a:t>14 Testing </a:t>
            </a:r>
            <a:r>
              <a:rPr lang="en-US" dirty="0"/>
              <a:t>is not a structured </a:t>
            </a:r>
            <a:r>
              <a:rPr lang="en-US" dirty="0" smtClean="0"/>
              <a:t>activity</a:t>
            </a:r>
            <a:r>
              <a:rPr lang="en-US" dirty="0"/>
              <a:t/>
            </a:r>
            <a:br>
              <a:rPr lang="en-US" dirty="0"/>
            </a:br>
            <a:endParaRPr lang="en-US" dirty="0"/>
          </a:p>
        </p:txBody>
      </p:sp>
      <p:sp>
        <p:nvSpPr>
          <p:cNvPr id="8" name="Rectangle 7"/>
          <p:cNvSpPr/>
          <p:nvPr/>
        </p:nvSpPr>
        <p:spPr>
          <a:xfrm>
            <a:off x="577515" y="1044357"/>
            <a:ext cx="5390147" cy="646331"/>
          </a:xfrm>
          <a:prstGeom prst="rect">
            <a:avLst/>
          </a:prstGeom>
        </p:spPr>
        <p:txBody>
          <a:bodyPr wrap="square">
            <a:spAutoFit/>
          </a:bodyPr>
          <a:lstStyle/>
          <a:p>
            <a:pPr lvl="1"/>
            <a:r>
              <a:rPr lang="en-US" b="1" i="1" dirty="0"/>
              <a:t>14.1 Testing can find all the bugs</a:t>
            </a:r>
          </a:p>
          <a:p>
            <a:pPr lvl="1"/>
            <a:r>
              <a:rPr lang="en-US" b="1" i="1" dirty="0"/>
              <a:t>14.2 Production bug: testers have failed</a:t>
            </a:r>
          </a:p>
        </p:txBody>
      </p:sp>
    </p:spTree>
    <p:extLst>
      <p:ext uri="{BB962C8B-B14F-4D97-AF65-F5344CB8AC3E}">
        <p14:creationId xmlns:p14="http://schemas.microsoft.com/office/powerpoint/2010/main" val="315362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FEFEFE"/>
              </a:clrFrom>
              <a:clrTo>
                <a:srgbClr val="FEFEFE">
                  <a:alpha val="0"/>
                </a:srgbClr>
              </a:clrTo>
            </a:clrChange>
          </a:blip>
          <a:stretch>
            <a:fillRect/>
          </a:stretch>
        </p:blipFill>
        <p:spPr>
          <a:xfrm>
            <a:off x="3009900" y="1852627"/>
            <a:ext cx="5138057" cy="4450551"/>
          </a:xfrm>
          <a:prstGeom prst="rect">
            <a:avLst/>
          </a:prstGeom>
        </p:spPr>
      </p:pic>
      <p:sp>
        <p:nvSpPr>
          <p:cNvPr id="6" name="Title 1"/>
          <p:cNvSpPr>
            <a:spLocks noGrp="1"/>
          </p:cNvSpPr>
          <p:nvPr>
            <p:ph type="title"/>
          </p:nvPr>
        </p:nvSpPr>
        <p:spPr>
          <a:xfrm>
            <a:off x="256674" y="365125"/>
            <a:ext cx="11097126" cy="1325563"/>
          </a:xfrm>
        </p:spPr>
        <p:txBody>
          <a:bodyPr>
            <a:normAutofit/>
          </a:bodyPr>
          <a:lstStyle/>
          <a:p>
            <a:r>
              <a:rPr lang="en-US" dirty="0" smtClean="0"/>
              <a:t>14 Testing </a:t>
            </a:r>
            <a:r>
              <a:rPr lang="en-US" dirty="0"/>
              <a:t>is not a structured </a:t>
            </a:r>
            <a:r>
              <a:rPr lang="en-US" dirty="0" smtClean="0"/>
              <a:t>activity</a:t>
            </a:r>
            <a:r>
              <a:rPr lang="en-US" dirty="0"/>
              <a:t/>
            </a:r>
            <a:br>
              <a:rPr lang="en-US" dirty="0"/>
            </a:br>
            <a:endParaRPr lang="en-US" dirty="0"/>
          </a:p>
        </p:txBody>
      </p:sp>
      <p:sp>
        <p:nvSpPr>
          <p:cNvPr id="7" name="Rectangle 6"/>
          <p:cNvSpPr/>
          <p:nvPr/>
        </p:nvSpPr>
        <p:spPr>
          <a:xfrm>
            <a:off x="577515" y="1044357"/>
            <a:ext cx="5390147" cy="646331"/>
          </a:xfrm>
          <a:prstGeom prst="rect">
            <a:avLst/>
          </a:prstGeom>
        </p:spPr>
        <p:txBody>
          <a:bodyPr wrap="square">
            <a:spAutoFit/>
          </a:bodyPr>
          <a:lstStyle/>
          <a:p>
            <a:pPr lvl="1"/>
            <a:r>
              <a:rPr lang="en-US" b="1" i="1" dirty="0"/>
              <a:t>14.1 Testing can find all the bugs</a:t>
            </a:r>
          </a:p>
          <a:p>
            <a:pPr lvl="1"/>
            <a:r>
              <a:rPr lang="en-US" b="1" i="1" dirty="0"/>
              <a:t>14.2 Production bug: testers have failed</a:t>
            </a:r>
          </a:p>
        </p:txBody>
      </p:sp>
    </p:spTree>
    <p:extLst>
      <p:ext uri="{BB962C8B-B14F-4D97-AF65-F5344CB8AC3E}">
        <p14:creationId xmlns:p14="http://schemas.microsoft.com/office/powerpoint/2010/main" val="256759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0345" y="152854"/>
            <a:ext cx="11097126" cy="1325563"/>
          </a:xfrm>
        </p:spPr>
        <p:txBody>
          <a:bodyPr>
            <a:normAutofit/>
          </a:bodyPr>
          <a:lstStyle/>
          <a:p>
            <a:r>
              <a:rPr lang="en-US" dirty="0" smtClean="0"/>
              <a:t>14.1 Testing can find all the bugs</a:t>
            </a:r>
            <a:endParaRPr lang="en-US" dirty="0"/>
          </a:p>
        </p:txBody>
      </p:sp>
      <p:sp>
        <p:nvSpPr>
          <p:cNvPr id="5" name="TextBox 4"/>
          <p:cNvSpPr txBox="1"/>
          <p:nvPr/>
        </p:nvSpPr>
        <p:spPr>
          <a:xfrm>
            <a:off x="375811" y="1539638"/>
            <a:ext cx="12279086" cy="1323439"/>
          </a:xfrm>
          <a:prstGeom prst="rect">
            <a:avLst/>
          </a:prstGeom>
          <a:noFill/>
        </p:spPr>
        <p:txBody>
          <a:bodyPr wrap="square" rtlCol="0">
            <a:spAutoFit/>
          </a:bodyPr>
          <a:lstStyle/>
          <a:p>
            <a:r>
              <a:rPr lang="en-US" sz="8000" dirty="0" smtClean="0"/>
              <a:t>It depends on your GOAL !!!</a:t>
            </a:r>
            <a:endParaRPr lang="en-US" sz="8000" dirty="0"/>
          </a:p>
        </p:txBody>
      </p:sp>
      <p:sp>
        <p:nvSpPr>
          <p:cNvPr id="6" name="TextBox 5"/>
          <p:cNvSpPr txBox="1"/>
          <p:nvPr/>
        </p:nvSpPr>
        <p:spPr>
          <a:xfrm>
            <a:off x="627582" y="3114066"/>
            <a:ext cx="11463866" cy="830997"/>
          </a:xfrm>
          <a:prstGeom prst="rect">
            <a:avLst/>
          </a:prstGeom>
          <a:noFill/>
        </p:spPr>
        <p:txBody>
          <a:bodyPr wrap="square" rtlCol="0">
            <a:spAutoFit/>
          </a:bodyPr>
          <a:lstStyle/>
          <a:p>
            <a:r>
              <a:rPr lang="en-US" sz="4800" dirty="0" smtClean="0"/>
              <a:t>testing requires  people + resources + time</a:t>
            </a:r>
            <a:endParaRPr lang="en-US" sz="4800" dirty="0"/>
          </a:p>
        </p:txBody>
      </p:sp>
      <p:pic>
        <p:nvPicPr>
          <p:cNvPr id="9" name="Pictur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42885" y="4342324"/>
            <a:ext cx="2729890" cy="2312007"/>
          </a:xfrm>
          <a:prstGeom prst="rect">
            <a:avLst/>
          </a:prstGeom>
        </p:spPr>
      </p:pic>
      <p:sp>
        <p:nvSpPr>
          <p:cNvPr id="10" name="Right Brace 9"/>
          <p:cNvSpPr/>
          <p:nvPr/>
        </p:nvSpPr>
        <p:spPr>
          <a:xfrm rot="5400000">
            <a:off x="7635293" y="734702"/>
            <a:ext cx="796053" cy="6641847"/>
          </a:xfrm>
          <a:prstGeom prst="rightBrace">
            <a:avLst/>
          </a:prstGeom>
          <a:ln w="666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9468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40345" y="152854"/>
            <a:ext cx="11097126" cy="1325563"/>
          </a:xfrm>
        </p:spPr>
        <p:txBody>
          <a:bodyPr>
            <a:normAutofit/>
          </a:bodyPr>
          <a:lstStyle/>
          <a:p>
            <a:pPr lvl="1" algn="l" rtl="0">
              <a:lnSpc>
                <a:spcPct val="90000"/>
              </a:lnSpc>
              <a:spcBef>
                <a:spcPct val="0"/>
              </a:spcBef>
            </a:pPr>
            <a:r>
              <a:rPr lang="en-US" sz="4400" kern="1200" dirty="0">
                <a:solidFill>
                  <a:schemeClr val="tx1"/>
                </a:solidFill>
                <a:latin typeface="+mj-lt"/>
                <a:ea typeface="+mj-ea"/>
                <a:cs typeface="+mj-cs"/>
              </a:rPr>
              <a:t>14.2 Production bug: testers have failed</a:t>
            </a:r>
          </a:p>
        </p:txBody>
      </p:sp>
      <p:sp>
        <p:nvSpPr>
          <p:cNvPr id="5" name="TextBox 4"/>
          <p:cNvSpPr txBox="1"/>
          <p:nvPr/>
        </p:nvSpPr>
        <p:spPr>
          <a:xfrm>
            <a:off x="375811" y="1884374"/>
            <a:ext cx="12279086" cy="1323439"/>
          </a:xfrm>
          <a:prstGeom prst="rect">
            <a:avLst/>
          </a:prstGeom>
          <a:noFill/>
        </p:spPr>
        <p:txBody>
          <a:bodyPr wrap="square" rtlCol="0">
            <a:spAutoFit/>
          </a:bodyPr>
          <a:lstStyle/>
          <a:p>
            <a:r>
              <a:rPr lang="en-US" sz="8000" dirty="0" smtClean="0"/>
              <a:t>It depends on your GOAL !!!</a:t>
            </a:r>
            <a:endParaRPr lang="en-US" sz="8000" dirty="0"/>
          </a:p>
        </p:txBody>
      </p:sp>
      <p:sp>
        <p:nvSpPr>
          <p:cNvPr id="7" name="TextBox 6"/>
          <p:cNvSpPr txBox="1"/>
          <p:nvPr/>
        </p:nvSpPr>
        <p:spPr>
          <a:xfrm>
            <a:off x="2220336" y="3874270"/>
            <a:ext cx="7821131" cy="1569660"/>
          </a:xfrm>
          <a:prstGeom prst="rect">
            <a:avLst/>
          </a:prstGeom>
          <a:noFill/>
        </p:spPr>
        <p:txBody>
          <a:bodyPr wrap="square" rtlCol="0">
            <a:spAutoFit/>
          </a:bodyPr>
          <a:lstStyle/>
          <a:p>
            <a:r>
              <a:rPr lang="en-US" sz="4800" dirty="0" smtClean="0"/>
              <a:t>Did you had all you needed?</a:t>
            </a:r>
          </a:p>
          <a:p>
            <a:r>
              <a:rPr lang="en-US" sz="4800" dirty="0" smtClean="0"/>
              <a:t>(and asked for it in advance)</a:t>
            </a:r>
            <a:endParaRPr lang="en-US" sz="4800" dirty="0"/>
          </a:p>
        </p:txBody>
      </p:sp>
    </p:spTree>
    <p:extLst>
      <p:ext uri="{BB962C8B-B14F-4D97-AF65-F5344CB8AC3E}">
        <p14:creationId xmlns:p14="http://schemas.microsoft.com/office/powerpoint/2010/main" val="339367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0668"/>
            <a:ext cx="10515600" cy="1325563"/>
          </a:xfrm>
        </p:spPr>
        <p:txBody>
          <a:bodyPr/>
          <a:lstStyle/>
          <a:p>
            <a:r>
              <a:rPr lang="en-US" dirty="0" smtClean="0"/>
              <a:t>20. I am a good tester</a:t>
            </a:r>
            <a:endParaRPr lang="en-US" dirty="0"/>
          </a:p>
        </p:txBody>
      </p:sp>
      <p:sp>
        <p:nvSpPr>
          <p:cNvPr id="4" name="Title 1"/>
          <p:cNvSpPr txBox="1">
            <a:spLocks/>
          </p:cNvSpPr>
          <p:nvPr/>
        </p:nvSpPr>
        <p:spPr>
          <a:xfrm>
            <a:off x="0" y="-1921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14. Testers just have to be smart </a:t>
            </a:r>
            <a:endParaRPr lang="en-US" dirty="0"/>
          </a:p>
        </p:txBody>
      </p:sp>
      <p:sp>
        <p:nvSpPr>
          <p:cNvPr id="5" name="Content Placeholder 2"/>
          <p:cNvSpPr>
            <a:spLocks noGrp="1"/>
          </p:cNvSpPr>
          <p:nvPr>
            <p:ph idx="1"/>
          </p:nvPr>
        </p:nvSpPr>
        <p:spPr>
          <a:xfrm>
            <a:off x="838198" y="1502334"/>
            <a:ext cx="11353801" cy="3990181"/>
          </a:xfrm>
        </p:spPr>
        <p:txBody>
          <a:bodyPr>
            <a:normAutofit/>
          </a:bodyPr>
          <a:lstStyle/>
          <a:p>
            <a:r>
              <a:rPr lang="en-US" sz="3800" dirty="0" smtClean="0"/>
              <a:t>It is never enough just to be smart </a:t>
            </a:r>
          </a:p>
          <a:p>
            <a:r>
              <a:rPr lang="en-US" sz="3800" dirty="0" smtClean="0"/>
              <a:t>Know your testing techniques and approaches </a:t>
            </a:r>
          </a:p>
          <a:p>
            <a:r>
              <a:rPr lang="en-US" sz="3800" dirty="0" smtClean="0"/>
              <a:t>Grow your mindset and you leave your project</a:t>
            </a:r>
          </a:p>
          <a:p>
            <a:endParaRPr lang="en-US" sz="3800" dirty="0"/>
          </a:p>
        </p:txBody>
      </p:sp>
      <p:pic>
        <p:nvPicPr>
          <p:cNvPr id="6" name="Picture 5"/>
          <p:cNvPicPr>
            <a:picLocks noChangeAspect="1"/>
          </p:cNvPicPr>
          <p:nvPr/>
        </p:nvPicPr>
        <p:blipFill>
          <a:blip r:embed="rId3">
            <a:clrChange>
              <a:clrFrom>
                <a:srgbClr val="FFFFFF"/>
              </a:clrFrom>
              <a:clrTo>
                <a:srgbClr val="FFFFFF">
                  <a:alpha val="0"/>
                </a:srgbClr>
              </a:clrTo>
            </a:clrChange>
          </a:blip>
          <a:stretch>
            <a:fillRect/>
          </a:stretch>
        </p:blipFill>
        <p:spPr>
          <a:xfrm flipH="1">
            <a:off x="4956519" y="5142359"/>
            <a:ext cx="602562" cy="1295227"/>
          </a:xfrm>
          <a:prstGeom prst="rect">
            <a:avLst/>
          </a:prstGeom>
        </p:spPr>
      </p:pic>
      <p:pic>
        <p:nvPicPr>
          <p:cNvPr id="7" name="Picture 4" descr="Imagini pentru bubb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8720" y="4622821"/>
            <a:ext cx="1993739" cy="19937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clrChange>
              <a:clrFrom>
                <a:srgbClr val="FFFFFF"/>
              </a:clrFrom>
              <a:clrTo>
                <a:srgbClr val="FFFFFF">
                  <a:alpha val="0"/>
                </a:srgbClr>
              </a:clrTo>
            </a:clrChange>
          </a:blip>
          <a:stretch>
            <a:fillRect/>
          </a:stretch>
        </p:blipFill>
        <p:spPr>
          <a:xfrm>
            <a:off x="12728916" y="5228954"/>
            <a:ext cx="602562" cy="1295227"/>
          </a:xfrm>
          <a:prstGeom prst="rect">
            <a:avLst/>
          </a:prstGeom>
        </p:spPr>
      </p:pic>
    </p:spTree>
    <p:extLst>
      <p:ext uri="{BB962C8B-B14F-4D97-AF65-F5344CB8AC3E}">
        <p14:creationId xmlns:p14="http://schemas.microsoft.com/office/powerpoint/2010/main" val="58408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500"/>
                                        <p:tgtEl>
                                          <p:spTgt spid="5">
                                            <p:txEl>
                                              <p:pRg st="1" end="1"/>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3000"/>
                            </p:stCondLst>
                            <p:childTnLst>
                              <p:par>
                                <p:cTn id="32" presetID="63" presetClass="path" presetSubtype="0" accel="50000" decel="50000" fill="hold" nodeType="afterEffect">
                                  <p:stCondLst>
                                    <p:cond delay="0"/>
                                  </p:stCondLst>
                                  <p:childTnLst>
                                    <p:animMotion origin="layout" path="M 5.55112E-17 -2.96296E-6 L 0.61732 0.01042 " pathEditMode="relative" rAng="0" ptsTypes="AA">
                                      <p:cBhvr>
                                        <p:cTn id="33" dur="6250" fill="hold"/>
                                        <p:tgtEl>
                                          <p:spTgt spid="6"/>
                                        </p:tgtEl>
                                        <p:attrNameLst>
                                          <p:attrName>ppt_x</p:attrName>
                                          <p:attrName>ppt_y</p:attrName>
                                        </p:attrNameLst>
                                      </p:cBhvr>
                                      <p:rCtr x="30859" y="509"/>
                                    </p:animMotion>
                                  </p:childTnLst>
                                </p:cTn>
                              </p:par>
                            </p:childTnLst>
                          </p:cTn>
                        </p:par>
                        <p:par>
                          <p:cTn id="34" fill="hold">
                            <p:stCondLst>
                              <p:cond delay="9250"/>
                            </p:stCondLst>
                            <p:childTnLst>
                              <p:par>
                                <p:cTn id="35" presetID="0" presetClass="path" presetSubtype="0" accel="50000" decel="50000" fill="hold" nodeType="afterEffect">
                                  <p:stCondLst>
                                    <p:cond delay="0"/>
                                  </p:stCondLst>
                                  <p:childTnLst>
                                    <p:animMotion origin="layout" path="M 0.03542 -0.00925 L 0.03542 -0.00902 C 0.02682 -0.00856 0.01836 -0.00671 0.0099 -0.00671 C -0.0043 -0.00671 0.01771 -0.01458 0 -0.00671 C -0.00716 -0.00763 -0.01419 -0.00787 -0.02122 -0.00925 C -0.02279 -0.00972 -0.02409 -0.01111 -0.02552 -0.0118 C -0.02786 -0.01296 -0.03021 -0.01342 -0.03255 -0.01435 L -0.07943 -0.0118 L -0.22357 -0.00925 C -0.22643 -0.00925 -0.2293 -0.0074 -0.23203 -0.00671 C -0.23789 -0.00578 -0.24336 -0.00509 -0.24922 -0.00439 C -0.33516 0.03403 -0.42643 -0.00254 -0.5151 -0.00439 C -0.51654 -0.00439 -0.51797 -0.00555 -0.5194 -0.00671 C -0.52331 -0.01041 -0.52474 -0.01388 -0.52786 -0.01944 C -0.52826 -0.053 -0.52812 -0.08657 -0.5293 -0.12013 C -0.52943 -0.12314 -0.53138 -0.125 -0.53203 -0.12754 C -0.53372 -0.13333 -0.53529 -0.13912 -0.53633 -0.14513 C -0.54284 -0.18217 -0.53581 -0.16689 -0.54479 -0.18287 C -0.55013 -0.20694 -0.5444 -0.18611 -0.55195 -0.203 C -0.55404 -0.20787 -0.55456 -0.21527 -0.55755 -0.21828 L -0.56745 -0.22824 C -0.57786 -0.25115 -0.5681 -0.23217 -0.58594 -0.25601 C -0.5875 -0.2581 -0.58854 -0.26111 -0.59023 -0.26342 C -0.59141 -0.2655 -0.5931 -0.26643 -0.59453 -0.26851 C -0.59596 -0.27152 -0.59674 -0.27592 -0.59857 -0.27847 C -0.60117 -0.2824 -0.60534 -0.28402 -0.60846 -0.28611 C -0.62396 -0.29629 -0.60612 -0.28588 -0.62552 -0.29629 C -0.62708 -0.29699 -0.62826 -0.29814 -0.62969 -0.29861 C -0.64102 -0.30277 -0.63763 -0.29953 -0.64818 -0.3037 C -0.64961 -0.30439 -0.65104 -0.30555 -0.65234 -0.30625 C -0.65703 -0.3081 -0.66185 -0.30972 -0.66654 -0.31134 C -0.66901 -0.31203 -0.67122 -0.31273 -0.67357 -0.31388 L -0.6793 -0.3162 C -0.71615 -0.3155 -0.75299 -0.31597 -0.78958 -0.31388 C -0.79531 -0.31342 -0.80664 -0.30879 -0.80664 -0.30856 C -0.80859 -0.30717 -0.81029 -0.30509 -0.81224 -0.3037 C -0.81497 -0.30185 -0.8207 -0.29861 -0.8207 -0.29838 C -0.83086 -0.27175 -0.8151 -0.31273 -0.82786 -0.28356 C -0.82995 -0.27893 -0.83346 -0.26851 -0.83346 -0.26828 C -0.83451 -0.26342 -0.83555 -0.25856 -0.83633 -0.25347 C -0.83685 -0.25 -0.83711 -0.24652 -0.83776 -0.24328 C -0.83841 -0.2405 -0.83984 -0.23842 -0.84049 -0.23588 C -0.84141 -0.23333 -0.84154 -0.23078 -0.84193 -0.22824 C -0.8431 -0.22152 -0.8431 -0.21435 -0.84479 -0.2081 L -0.84779 -0.19814 C -0.84805 -0.19375 -0.84883 -0.18981 -0.84909 -0.18541 C -0.84987 -0.16527 -0.84883 -0.1449 -0.85052 -0.125 C -0.85078 -0.12152 -0.85339 -0.12013 -0.85469 -0.11759 C -0.85521 -0.11504 -0.85547 -0.11226 -0.85612 -0.10995 C -0.8569 -0.10717 -0.85833 -0.10532 -0.85898 -0.10254 C -0.85977 -0.0993 -0.85977 -0.0956 -0.86042 -0.09236 C -0.86107 -0.08958 -0.8625 -0.0875 -0.86315 -0.08472 C -0.86536 -0.07777 -0.86497 -0.06527 -0.87031 -0.06226 L -0.87448 -0.05972 C -0.87604 -0.05717 -0.87734 -0.05439 -0.87878 -0.05208 C -0.88164 -0.04791 -0.88503 -0.04467 -0.88867 -0.04467 L -1.09661 -0.04467 " pathEditMode="relative" rAng="0" ptsTypes="AAAAAAAAAAAAAAAAAAAAAAAAAAAAAAAAAAAAAAAAAAAAAAAAAAAAAAAAA">
                                      <p:cBhvr>
                                        <p:cTn id="36" dur="14000" fill="hold"/>
                                        <p:tgtEl>
                                          <p:spTgt spid="8"/>
                                        </p:tgtEl>
                                        <p:attrNameLst>
                                          <p:attrName>ppt_x</p:attrName>
                                          <p:attrName>ppt_y</p:attrName>
                                        </p:attrNameLst>
                                      </p:cBhvr>
                                      <p:rCtr x="-56602" y="-142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455400" cy="1325563"/>
          </a:xfrm>
        </p:spPr>
        <p:txBody>
          <a:bodyPr>
            <a:normAutofit/>
          </a:bodyPr>
          <a:lstStyle/>
          <a:p>
            <a:r>
              <a:rPr lang="en-US" dirty="0" smtClean="0"/>
              <a:t>15. Learning testing</a:t>
            </a:r>
            <a:endParaRPr lang="en-US" dirty="0"/>
          </a:p>
        </p:txBody>
      </p:sp>
      <p:sp>
        <p:nvSpPr>
          <p:cNvPr id="4" name="Rectangle 3"/>
          <p:cNvSpPr/>
          <p:nvPr/>
        </p:nvSpPr>
        <p:spPr>
          <a:xfrm>
            <a:off x="337553" y="1002397"/>
            <a:ext cx="5390147" cy="646331"/>
          </a:xfrm>
          <a:prstGeom prst="rect">
            <a:avLst/>
          </a:prstGeom>
        </p:spPr>
        <p:txBody>
          <a:bodyPr wrap="square">
            <a:spAutoFit/>
          </a:bodyPr>
          <a:lstStyle/>
          <a:p>
            <a:pPr lvl="1"/>
            <a:r>
              <a:rPr lang="en-US" b="1" i="1" dirty="0" smtClean="0"/>
              <a:t>15.1 Certifications are good or bad</a:t>
            </a:r>
          </a:p>
          <a:p>
            <a:pPr lvl="1"/>
            <a:r>
              <a:rPr lang="en-US" b="1" i="1" dirty="0" smtClean="0"/>
              <a:t>15.2 I will test better next time</a:t>
            </a:r>
            <a:endParaRPr lang="en-US" b="1" i="1" dirty="0"/>
          </a:p>
        </p:txBody>
      </p:sp>
      <p:pic>
        <p:nvPicPr>
          <p:cNvPr id="5" name="Content Placeholder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09838" y="1549359"/>
            <a:ext cx="3835723" cy="5308641"/>
          </a:xfrm>
          <a:prstGeom prst="rect">
            <a:avLst/>
          </a:prstGeom>
        </p:spPr>
      </p:pic>
    </p:spTree>
    <p:extLst>
      <p:ext uri="{BB962C8B-B14F-4D97-AF65-F5344CB8AC3E}">
        <p14:creationId xmlns:p14="http://schemas.microsoft.com/office/powerpoint/2010/main" val="198409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0" y="0"/>
            <a:ext cx="11455400" cy="1325563"/>
          </a:xfrm>
        </p:spPr>
        <p:txBody>
          <a:bodyPr>
            <a:normAutofit/>
          </a:bodyPr>
          <a:lstStyle/>
          <a:p>
            <a:r>
              <a:rPr lang="en-US" dirty="0" smtClean="0"/>
              <a:t>15.1 Certifications are good or bad</a:t>
            </a:r>
            <a:endParaRPr lang="en-US" dirty="0"/>
          </a:p>
        </p:txBody>
      </p:sp>
      <p:sp>
        <p:nvSpPr>
          <p:cNvPr id="20" name="Freeform 19"/>
          <p:cNvSpPr/>
          <p:nvPr/>
        </p:nvSpPr>
        <p:spPr>
          <a:xfrm>
            <a:off x="1661272" y="1325563"/>
            <a:ext cx="8833766" cy="3151414"/>
          </a:xfrm>
          <a:custGeom>
            <a:avLst/>
            <a:gdLst>
              <a:gd name="connsiteX0" fmla="*/ 326581 w 8833766"/>
              <a:gd name="connsiteY0" fmla="*/ 979714 h 3151414"/>
              <a:gd name="connsiteX1" fmla="*/ 440881 w 8833766"/>
              <a:gd name="connsiteY1" fmla="*/ 538842 h 3151414"/>
              <a:gd name="connsiteX2" fmla="*/ 538852 w 8833766"/>
              <a:gd name="connsiteY2" fmla="*/ 473528 h 3151414"/>
              <a:gd name="connsiteX3" fmla="*/ 604166 w 8833766"/>
              <a:gd name="connsiteY3" fmla="*/ 440871 h 3151414"/>
              <a:gd name="connsiteX4" fmla="*/ 538852 w 8833766"/>
              <a:gd name="connsiteY4" fmla="*/ 538842 h 3151414"/>
              <a:gd name="connsiteX5" fmla="*/ 506195 w 8833766"/>
              <a:gd name="connsiteY5" fmla="*/ 571500 h 3151414"/>
              <a:gd name="connsiteX6" fmla="*/ 685809 w 8833766"/>
              <a:gd name="connsiteY6" fmla="*/ 653142 h 3151414"/>
              <a:gd name="connsiteX7" fmla="*/ 979724 w 8833766"/>
              <a:gd name="connsiteY7" fmla="*/ 702128 h 3151414"/>
              <a:gd name="connsiteX8" fmla="*/ 1208324 w 8833766"/>
              <a:gd name="connsiteY8" fmla="*/ 685800 h 3151414"/>
              <a:gd name="connsiteX9" fmla="*/ 1747166 w 8833766"/>
              <a:gd name="connsiteY9" fmla="*/ 473528 h 3151414"/>
              <a:gd name="connsiteX10" fmla="*/ 2073738 w 8833766"/>
              <a:gd name="connsiteY10" fmla="*/ 359228 h 3151414"/>
              <a:gd name="connsiteX11" fmla="*/ 2188038 w 8833766"/>
              <a:gd name="connsiteY11" fmla="*/ 293914 h 3151414"/>
              <a:gd name="connsiteX12" fmla="*/ 2286009 w 8833766"/>
              <a:gd name="connsiteY12" fmla="*/ 261257 h 3151414"/>
              <a:gd name="connsiteX13" fmla="*/ 2677895 w 8833766"/>
              <a:gd name="connsiteY13" fmla="*/ 179614 h 3151414"/>
              <a:gd name="connsiteX14" fmla="*/ 3249395 w 8833766"/>
              <a:gd name="connsiteY14" fmla="*/ 195942 h 3151414"/>
              <a:gd name="connsiteX15" fmla="*/ 3363695 w 8833766"/>
              <a:gd name="connsiteY15" fmla="*/ 244928 h 3151414"/>
              <a:gd name="connsiteX16" fmla="*/ 3608624 w 8833766"/>
              <a:gd name="connsiteY16" fmla="*/ 326571 h 3151414"/>
              <a:gd name="connsiteX17" fmla="*/ 3918866 w 8833766"/>
              <a:gd name="connsiteY17" fmla="*/ 375557 h 3151414"/>
              <a:gd name="connsiteX18" fmla="*/ 4474038 w 8833766"/>
              <a:gd name="connsiteY18" fmla="*/ 277585 h 3151414"/>
              <a:gd name="connsiteX19" fmla="*/ 4833266 w 8833766"/>
              <a:gd name="connsiteY19" fmla="*/ 0 h 3151414"/>
              <a:gd name="connsiteX20" fmla="*/ 4963895 w 8833766"/>
              <a:gd name="connsiteY20" fmla="*/ 97971 h 3151414"/>
              <a:gd name="connsiteX21" fmla="*/ 5796652 w 8833766"/>
              <a:gd name="connsiteY21" fmla="*/ 114300 h 3151414"/>
              <a:gd name="connsiteX22" fmla="*/ 6025252 w 8833766"/>
              <a:gd name="connsiteY22" fmla="*/ 261257 h 3151414"/>
              <a:gd name="connsiteX23" fmla="*/ 6221195 w 8833766"/>
              <a:gd name="connsiteY23" fmla="*/ 506185 h 3151414"/>
              <a:gd name="connsiteX24" fmla="*/ 6515109 w 8833766"/>
              <a:gd name="connsiteY24" fmla="*/ 685800 h 3151414"/>
              <a:gd name="connsiteX25" fmla="*/ 6564095 w 8833766"/>
              <a:gd name="connsiteY25" fmla="*/ 783771 h 3151414"/>
              <a:gd name="connsiteX26" fmla="*/ 6841681 w 8833766"/>
              <a:gd name="connsiteY26" fmla="*/ 751114 h 3151414"/>
              <a:gd name="connsiteX27" fmla="*/ 6939652 w 8833766"/>
              <a:gd name="connsiteY27" fmla="*/ 734785 h 3151414"/>
              <a:gd name="connsiteX28" fmla="*/ 7086609 w 8833766"/>
              <a:gd name="connsiteY28" fmla="*/ 718457 h 3151414"/>
              <a:gd name="connsiteX29" fmla="*/ 7217238 w 8833766"/>
              <a:gd name="connsiteY29" fmla="*/ 800100 h 3151414"/>
              <a:gd name="connsiteX30" fmla="*/ 7511152 w 8833766"/>
              <a:gd name="connsiteY30" fmla="*/ 898071 h 3151414"/>
              <a:gd name="connsiteX31" fmla="*/ 7854052 w 8833766"/>
              <a:gd name="connsiteY31" fmla="*/ 1045028 h 3151414"/>
              <a:gd name="connsiteX32" fmla="*/ 7903038 w 8833766"/>
              <a:gd name="connsiteY32" fmla="*/ 1077685 h 3151414"/>
              <a:gd name="connsiteX33" fmla="*/ 7968352 w 8833766"/>
              <a:gd name="connsiteY33" fmla="*/ 1208314 h 3151414"/>
              <a:gd name="connsiteX34" fmla="*/ 7984681 w 8833766"/>
              <a:gd name="connsiteY34" fmla="*/ 1306285 h 3151414"/>
              <a:gd name="connsiteX35" fmla="*/ 8001009 w 8833766"/>
              <a:gd name="connsiteY35" fmla="*/ 1828800 h 3151414"/>
              <a:gd name="connsiteX36" fmla="*/ 8033666 w 8833766"/>
              <a:gd name="connsiteY36" fmla="*/ 1943100 h 3151414"/>
              <a:gd name="connsiteX37" fmla="*/ 8196952 w 8833766"/>
              <a:gd name="connsiteY37" fmla="*/ 2024742 h 3151414"/>
              <a:gd name="connsiteX38" fmla="*/ 8539852 w 8833766"/>
              <a:gd name="connsiteY38" fmla="*/ 2155371 h 3151414"/>
              <a:gd name="connsiteX39" fmla="*/ 8556181 w 8833766"/>
              <a:gd name="connsiteY39" fmla="*/ 2204357 h 3151414"/>
              <a:gd name="connsiteX40" fmla="*/ 8784781 w 8833766"/>
              <a:gd name="connsiteY40" fmla="*/ 2400300 h 3151414"/>
              <a:gd name="connsiteX41" fmla="*/ 8833766 w 8833766"/>
              <a:gd name="connsiteY41" fmla="*/ 2465614 h 3151414"/>
              <a:gd name="connsiteX42" fmla="*/ 8735795 w 8833766"/>
              <a:gd name="connsiteY42" fmla="*/ 2530928 h 3151414"/>
              <a:gd name="connsiteX43" fmla="*/ 8458209 w 8833766"/>
              <a:gd name="connsiteY43" fmla="*/ 2579914 h 3151414"/>
              <a:gd name="connsiteX44" fmla="*/ 8409224 w 8833766"/>
              <a:gd name="connsiteY44" fmla="*/ 2596242 h 3151414"/>
              <a:gd name="connsiteX45" fmla="*/ 8164295 w 8833766"/>
              <a:gd name="connsiteY45" fmla="*/ 2645228 h 3151414"/>
              <a:gd name="connsiteX46" fmla="*/ 7674438 w 8833766"/>
              <a:gd name="connsiteY46" fmla="*/ 2841171 h 3151414"/>
              <a:gd name="connsiteX47" fmla="*/ 7494824 w 8833766"/>
              <a:gd name="connsiteY47" fmla="*/ 2890157 h 3151414"/>
              <a:gd name="connsiteX48" fmla="*/ 6890666 w 8833766"/>
              <a:gd name="connsiteY48" fmla="*/ 2694214 h 3151414"/>
              <a:gd name="connsiteX49" fmla="*/ 6825352 w 8833766"/>
              <a:gd name="connsiteY49" fmla="*/ 2661557 h 3151414"/>
              <a:gd name="connsiteX50" fmla="*/ 6613081 w 8833766"/>
              <a:gd name="connsiteY50" fmla="*/ 2514600 h 3151414"/>
              <a:gd name="connsiteX51" fmla="*/ 6204866 w 8833766"/>
              <a:gd name="connsiteY51" fmla="*/ 2269671 h 3151414"/>
              <a:gd name="connsiteX52" fmla="*/ 5959938 w 8833766"/>
              <a:gd name="connsiteY52" fmla="*/ 2188028 h 3151414"/>
              <a:gd name="connsiteX53" fmla="*/ 5910952 w 8833766"/>
              <a:gd name="connsiteY53" fmla="*/ 2171700 h 3151414"/>
              <a:gd name="connsiteX54" fmla="*/ 5600709 w 8833766"/>
              <a:gd name="connsiteY54" fmla="*/ 2188028 h 3151414"/>
              <a:gd name="connsiteX55" fmla="*/ 5274138 w 8833766"/>
              <a:gd name="connsiteY55" fmla="*/ 2318657 h 3151414"/>
              <a:gd name="connsiteX56" fmla="*/ 4980224 w 8833766"/>
              <a:gd name="connsiteY56" fmla="*/ 2547257 h 3151414"/>
              <a:gd name="connsiteX57" fmla="*/ 4718966 w 8833766"/>
              <a:gd name="connsiteY57" fmla="*/ 2808514 h 3151414"/>
              <a:gd name="connsiteX58" fmla="*/ 4457709 w 8833766"/>
              <a:gd name="connsiteY58" fmla="*/ 3004457 h 3151414"/>
              <a:gd name="connsiteX59" fmla="*/ 4229109 w 8833766"/>
              <a:gd name="connsiteY59" fmla="*/ 3102428 h 3151414"/>
              <a:gd name="connsiteX60" fmla="*/ 3886209 w 8833766"/>
              <a:gd name="connsiteY60" fmla="*/ 3151414 h 3151414"/>
              <a:gd name="connsiteX61" fmla="*/ 3510652 w 8833766"/>
              <a:gd name="connsiteY61" fmla="*/ 3135085 h 3151414"/>
              <a:gd name="connsiteX62" fmla="*/ 3445338 w 8833766"/>
              <a:gd name="connsiteY62" fmla="*/ 3118757 h 3151414"/>
              <a:gd name="connsiteX63" fmla="*/ 3216738 w 8833766"/>
              <a:gd name="connsiteY63" fmla="*/ 3053442 h 3151414"/>
              <a:gd name="connsiteX64" fmla="*/ 3135095 w 8833766"/>
              <a:gd name="connsiteY64" fmla="*/ 3037114 h 3151414"/>
              <a:gd name="connsiteX65" fmla="*/ 2759538 w 8833766"/>
              <a:gd name="connsiteY65" fmla="*/ 2890157 h 3151414"/>
              <a:gd name="connsiteX66" fmla="*/ 2498281 w 8833766"/>
              <a:gd name="connsiteY66" fmla="*/ 2645228 h 3151414"/>
              <a:gd name="connsiteX67" fmla="*/ 2400309 w 8833766"/>
              <a:gd name="connsiteY67" fmla="*/ 2596242 h 3151414"/>
              <a:gd name="connsiteX68" fmla="*/ 2106395 w 8833766"/>
              <a:gd name="connsiteY68" fmla="*/ 2400300 h 3151414"/>
              <a:gd name="connsiteX69" fmla="*/ 1910452 w 8833766"/>
              <a:gd name="connsiteY69" fmla="*/ 2269671 h 3151414"/>
              <a:gd name="connsiteX70" fmla="*/ 1877795 w 8833766"/>
              <a:gd name="connsiteY70" fmla="*/ 2220685 h 3151414"/>
              <a:gd name="connsiteX71" fmla="*/ 1681852 w 8833766"/>
              <a:gd name="connsiteY71" fmla="*/ 2122714 h 3151414"/>
              <a:gd name="connsiteX72" fmla="*/ 996052 w 8833766"/>
              <a:gd name="connsiteY72" fmla="*/ 2139042 h 3151414"/>
              <a:gd name="connsiteX73" fmla="*/ 930738 w 8833766"/>
              <a:gd name="connsiteY73" fmla="*/ 2155371 h 3151414"/>
              <a:gd name="connsiteX74" fmla="*/ 783781 w 8833766"/>
              <a:gd name="connsiteY74" fmla="*/ 2188028 h 3151414"/>
              <a:gd name="connsiteX75" fmla="*/ 571509 w 8833766"/>
              <a:gd name="connsiteY75" fmla="*/ 2204357 h 3151414"/>
              <a:gd name="connsiteX76" fmla="*/ 277595 w 8833766"/>
              <a:gd name="connsiteY76" fmla="*/ 2171700 h 3151414"/>
              <a:gd name="connsiteX77" fmla="*/ 65324 w 8833766"/>
              <a:gd name="connsiteY77" fmla="*/ 2024742 h 3151414"/>
              <a:gd name="connsiteX78" fmla="*/ 9 w 8833766"/>
              <a:gd name="connsiteY78" fmla="*/ 1649185 h 3151414"/>
              <a:gd name="connsiteX79" fmla="*/ 32666 w 8833766"/>
              <a:gd name="connsiteY79" fmla="*/ 1371600 h 3151414"/>
              <a:gd name="connsiteX80" fmla="*/ 65324 w 8833766"/>
              <a:gd name="connsiteY80" fmla="*/ 1322614 h 3151414"/>
              <a:gd name="connsiteX81" fmla="*/ 81652 w 8833766"/>
              <a:gd name="connsiteY81" fmla="*/ 1273628 h 3151414"/>
              <a:gd name="connsiteX82" fmla="*/ 130638 w 8833766"/>
              <a:gd name="connsiteY82" fmla="*/ 1224642 h 3151414"/>
              <a:gd name="connsiteX83" fmla="*/ 179624 w 8833766"/>
              <a:gd name="connsiteY83" fmla="*/ 1159328 h 3151414"/>
              <a:gd name="connsiteX84" fmla="*/ 244938 w 8833766"/>
              <a:gd name="connsiteY84" fmla="*/ 1061357 h 3151414"/>
              <a:gd name="connsiteX85" fmla="*/ 326581 w 8833766"/>
              <a:gd name="connsiteY85" fmla="*/ 979714 h 315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8833766" h="3151414">
                <a:moveTo>
                  <a:pt x="326581" y="979714"/>
                </a:moveTo>
                <a:cubicBezTo>
                  <a:pt x="359238" y="892628"/>
                  <a:pt x="302105" y="677618"/>
                  <a:pt x="440881" y="538842"/>
                </a:cubicBezTo>
                <a:cubicBezTo>
                  <a:pt x="468634" y="511089"/>
                  <a:pt x="504295" y="492136"/>
                  <a:pt x="538852" y="473528"/>
                </a:cubicBezTo>
                <a:cubicBezTo>
                  <a:pt x="599264" y="440998"/>
                  <a:pt x="721421" y="401785"/>
                  <a:pt x="604166" y="440871"/>
                </a:cubicBezTo>
                <a:cubicBezTo>
                  <a:pt x="582395" y="473528"/>
                  <a:pt x="562401" y="507443"/>
                  <a:pt x="538852" y="538842"/>
                </a:cubicBezTo>
                <a:cubicBezTo>
                  <a:pt x="529615" y="551158"/>
                  <a:pt x="509214" y="556404"/>
                  <a:pt x="506195" y="571500"/>
                </a:cubicBezTo>
                <a:cubicBezTo>
                  <a:pt x="487945" y="662755"/>
                  <a:pt x="673770" y="650608"/>
                  <a:pt x="685809" y="653142"/>
                </a:cubicBezTo>
                <a:cubicBezTo>
                  <a:pt x="903834" y="699043"/>
                  <a:pt x="760347" y="677754"/>
                  <a:pt x="979724" y="702128"/>
                </a:cubicBezTo>
                <a:cubicBezTo>
                  <a:pt x="1055924" y="696685"/>
                  <a:pt x="1133304" y="700227"/>
                  <a:pt x="1208324" y="685800"/>
                </a:cubicBezTo>
                <a:cubicBezTo>
                  <a:pt x="1353538" y="657874"/>
                  <a:pt x="1645700" y="509041"/>
                  <a:pt x="1747166" y="473528"/>
                </a:cubicBezTo>
                <a:cubicBezTo>
                  <a:pt x="1856023" y="435428"/>
                  <a:pt x="1973601" y="416449"/>
                  <a:pt x="2073738" y="359228"/>
                </a:cubicBezTo>
                <a:cubicBezTo>
                  <a:pt x="2111838" y="337457"/>
                  <a:pt x="2148195" y="312303"/>
                  <a:pt x="2188038" y="293914"/>
                </a:cubicBezTo>
                <a:cubicBezTo>
                  <a:pt x="2219293" y="279489"/>
                  <a:pt x="2252841" y="270470"/>
                  <a:pt x="2286009" y="261257"/>
                </a:cubicBezTo>
                <a:cubicBezTo>
                  <a:pt x="2481147" y="207052"/>
                  <a:pt x="2479515" y="212677"/>
                  <a:pt x="2677895" y="179614"/>
                </a:cubicBezTo>
                <a:cubicBezTo>
                  <a:pt x="2868395" y="185057"/>
                  <a:pt x="3059676" y="177874"/>
                  <a:pt x="3249395" y="195942"/>
                </a:cubicBezTo>
                <a:cubicBezTo>
                  <a:pt x="3290660" y="199872"/>
                  <a:pt x="3324739" y="230762"/>
                  <a:pt x="3363695" y="244928"/>
                </a:cubicBezTo>
                <a:cubicBezTo>
                  <a:pt x="3444573" y="274338"/>
                  <a:pt x="3524852" y="306860"/>
                  <a:pt x="3608624" y="326571"/>
                </a:cubicBezTo>
                <a:cubicBezTo>
                  <a:pt x="3710536" y="350550"/>
                  <a:pt x="3815452" y="359228"/>
                  <a:pt x="3918866" y="375557"/>
                </a:cubicBezTo>
                <a:cubicBezTo>
                  <a:pt x="4103923" y="342900"/>
                  <a:pt x="4298223" y="343930"/>
                  <a:pt x="4474038" y="277585"/>
                </a:cubicBezTo>
                <a:cubicBezTo>
                  <a:pt x="4613019" y="225139"/>
                  <a:pt x="4727577" y="105689"/>
                  <a:pt x="4833266" y="0"/>
                </a:cubicBezTo>
                <a:cubicBezTo>
                  <a:pt x="4854912" y="108225"/>
                  <a:pt x="4825215" y="93189"/>
                  <a:pt x="4963895" y="97971"/>
                </a:cubicBezTo>
                <a:cubicBezTo>
                  <a:pt x="5241369" y="107539"/>
                  <a:pt x="5519066" y="108857"/>
                  <a:pt x="5796652" y="114300"/>
                </a:cubicBezTo>
                <a:cubicBezTo>
                  <a:pt x="5894839" y="163393"/>
                  <a:pt x="5951412" y="179213"/>
                  <a:pt x="6025252" y="261257"/>
                </a:cubicBezTo>
                <a:cubicBezTo>
                  <a:pt x="6095195" y="338971"/>
                  <a:pt x="6134201" y="448189"/>
                  <a:pt x="6221195" y="506185"/>
                </a:cubicBezTo>
                <a:cubicBezTo>
                  <a:pt x="6414778" y="635241"/>
                  <a:pt x="6316687" y="575565"/>
                  <a:pt x="6515109" y="685800"/>
                </a:cubicBezTo>
                <a:cubicBezTo>
                  <a:pt x="6531438" y="718457"/>
                  <a:pt x="6528292" y="776611"/>
                  <a:pt x="6564095" y="783771"/>
                </a:cubicBezTo>
                <a:cubicBezTo>
                  <a:pt x="6655453" y="802042"/>
                  <a:pt x="6749297" y="763164"/>
                  <a:pt x="6841681" y="751114"/>
                </a:cubicBezTo>
                <a:cubicBezTo>
                  <a:pt x="6874510" y="746832"/>
                  <a:pt x="6906835" y="739161"/>
                  <a:pt x="6939652" y="734785"/>
                </a:cubicBezTo>
                <a:cubicBezTo>
                  <a:pt x="6988507" y="728271"/>
                  <a:pt x="7037623" y="723900"/>
                  <a:pt x="7086609" y="718457"/>
                </a:cubicBezTo>
                <a:cubicBezTo>
                  <a:pt x="7130152" y="745671"/>
                  <a:pt x="7169948" y="780093"/>
                  <a:pt x="7217238" y="800100"/>
                </a:cubicBezTo>
                <a:cubicBezTo>
                  <a:pt x="7312347" y="840338"/>
                  <a:pt x="7414765" y="860999"/>
                  <a:pt x="7511152" y="898071"/>
                </a:cubicBezTo>
                <a:cubicBezTo>
                  <a:pt x="7681534" y="963602"/>
                  <a:pt x="7711695" y="967379"/>
                  <a:pt x="7854052" y="1045028"/>
                </a:cubicBezTo>
                <a:cubicBezTo>
                  <a:pt x="7871280" y="1054425"/>
                  <a:pt x="7886709" y="1066799"/>
                  <a:pt x="7903038" y="1077685"/>
                </a:cubicBezTo>
                <a:cubicBezTo>
                  <a:pt x="7937553" y="1129458"/>
                  <a:pt x="7949915" y="1140713"/>
                  <a:pt x="7968352" y="1208314"/>
                </a:cubicBezTo>
                <a:cubicBezTo>
                  <a:pt x="7977063" y="1240255"/>
                  <a:pt x="7979238" y="1273628"/>
                  <a:pt x="7984681" y="1306285"/>
                </a:cubicBezTo>
                <a:cubicBezTo>
                  <a:pt x="7990124" y="1480457"/>
                  <a:pt x="7987644" y="1655057"/>
                  <a:pt x="8001009" y="1828800"/>
                </a:cubicBezTo>
                <a:cubicBezTo>
                  <a:pt x="8004048" y="1868308"/>
                  <a:pt x="8008574" y="1912432"/>
                  <a:pt x="8033666" y="1943100"/>
                </a:cubicBezTo>
                <a:cubicBezTo>
                  <a:pt x="8074996" y="1993615"/>
                  <a:pt x="8140819" y="2003692"/>
                  <a:pt x="8196952" y="2024742"/>
                </a:cubicBezTo>
                <a:lnTo>
                  <a:pt x="8539852" y="2155371"/>
                </a:lnTo>
                <a:cubicBezTo>
                  <a:pt x="8545295" y="2171700"/>
                  <a:pt x="8544980" y="2191289"/>
                  <a:pt x="8556181" y="2204357"/>
                </a:cubicBezTo>
                <a:cubicBezTo>
                  <a:pt x="8709609" y="2383356"/>
                  <a:pt x="8663267" y="2359794"/>
                  <a:pt x="8784781" y="2400300"/>
                </a:cubicBezTo>
                <a:cubicBezTo>
                  <a:pt x="8801109" y="2422071"/>
                  <a:pt x="8833766" y="2438400"/>
                  <a:pt x="8833766" y="2465614"/>
                </a:cubicBezTo>
                <a:cubicBezTo>
                  <a:pt x="8833766" y="2501859"/>
                  <a:pt x="8761105" y="2525866"/>
                  <a:pt x="8735795" y="2530928"/>
                </a:cubicBezTo>
                <a:cubicBezTo>
                  <a:pt x="8643661" y="2549355"/>
                  <a:pt x="8550343" y="2561487"/>
                  <a:pt x="8458209" y="2579914"/>
                </a:cubicBezTo>
                <a:cubicBezTo>
                  <a:pt x="8441332" y="2583289"/>
                  <a:pt x="8426026" y="2592508"/>
                  <a:pt x="8409224" y="2596242"/>
                </a:cubicBezTo>
                <a:cubicBezTo>
                  <a:pt x="8327947" y="2614304"/>
                  <a:pt x="8242542" y="2616775"/>
                  <a:pt x="8164295" y="2645228"/>
                </a:cubicBezTo>
                <a:cubicBezTo>
                  <a:pt x="7824110" y="2768931"/>
                  <a:pt x="8140478" y="2650518"/>
                  <a:pt x="7674438" y="2841171"/>
                </a:cubicBezTo>
                <a:cubicBezTo>
                  <a:pt x="7626472" y="2860794"/>
                  <a:pt x="7528459" y="2881748"/>
                  <a:pt x="7494824" y="2890157"/>
                </a:cubicBezTo>
                <a:cubicBezTo>
                  <a:pt x="7170160" y="2799973"/>
                  <a:pt x="7214554" y="2820953"/>
                  <a:pt x="6890666" y="2694214"/>
                </a:cubicBezTo>
                <a:cubicBezTo>
                  <a:pt x="6867999" y="2685344"/>
                  <a:pt x="6845788" y="2674780"/>
                  <a:pt x="6825352" y="2661557"/>
                </a:cubicBezTo>
                <a:cubicBezTo>
                  <a:pt x="6753099" y="2614805"/>
                  <a:pt x="6685843" y="2560555"/>
                  <a:pt x="6613081" y="2514600"/>
                </a:cubicBezTo>
                <a:cubicBezTo>
                  <a:pt x="6478914" y="2429863"/>
                  <a:pt x="6355408" y="2319852"/>
                  <a:pt x="6204866" y="2269671"/>
                </a:cubicBezTo>
                <a:lnTo>
                  <a:pt x="5959938" y="2188028"/>
                </a:lnTo>
                <a:lnTo>
                  <a:pt x="5910952" y="2171700"/>
                </a:lnTo>
                <a:cubicBezTo>
                  <a:pt x="5807538" y="2177143"/>
                  <a:pt x="5703358" y="2174342"/>
                  <a:pt x="5600709" y="2188028"/>
                </a:cubicBezTo>
                <a:cubicBezTo>
                  <a:pt x="5482017" y="2203854"/>
                  <a:pt x="5371513" y="2250134"/>
                  <a:pt x="5274138" y="2318657"/>
                </a:cubicBezTo>
                <a:cubicBezTo>
                  <a:pt x="5172635" y="2390085"/>
                  <a:pt x="5061512" y="2453464"/>
                  <a:pt x="4980224" y="2547257"/>
                </a:cubicBezTo>
                <a:cubicBezTo>
                  <a:pt x="4756679" y="2805192"/>
                  <a:pt x="4870445" y="2758020"/>
                  <a:pt x="4718966" y="2808514"/>
                </a:cubicBezTo>
                <a:cubicBezTo>
                  <a:pt x="4631880" y="2873828"/>
                  <a:pt x="4557765" y="2961576"/>
                  <a:pt x="4457709" y="3004457"/>
                </a:cubicBezTo>
                <a:cubicBezTo>
                  <a:pt x="4381509" y="3037114"/>
                  <a:pt x="4307411" y="3075193"/>
                  <a:pt x="4229109" y="3102428"/>
                </a:cubicBezTo>
                <a:cubicBezTo>
                  <a:pt x="4118344" y="3140955"/>
                  <a:pt x="4001325" y="3141821"/>
                  <a:pt x="3886209" y="3151414"/>
                </a:cubicBezTo>
                <a:cubicBezTo>
                  <a:pt x="3761023" y="3145971"/>
                  <a:pt x="3635614" y="3144341"/>
                  <a:pt x="3510652" y="3135085"/>
                </a:cubicBezTo>
                <a:cubicBezTo>
                  <a:pt x="3488272" y="3133427"/>
                  <a:pt x="3466961" y="3124763"/>
                  <a:pt x="3445338" y="3118757"/>
                </a:cubicBezTo>
                <a:cubicBezTo>
                  <a:pt x="3368980" y="3097546"/>
                  <a:pt x="3293378" y="3073610"/>
                  <a:pt x="3216738" y="3053442"/>
                </a:cubicBezTo>
                <a:cubicBezTo>
                  <a:pt x="3189899" y="3046379"/>
                  <a:pt x="3161231" y="3046448"/>
                  <a:pt x="3135095" y="3037114"/>
                </a:cubicBezTo>
                <a:cubicBezTo>
                  <a:pt x="3008498" y="2991901"/>
                  <a:pt x="2759538" y="2890157"/>
                  <a:pt x="2759538" y="2890157"/>
                </a:cubicBezTo>
                <a:cubicBezTo>
                  <a:pt x="2672452" y="2808514"/>
                  <a:pt x="2590669" y="2720818"/>
                  <a:pt x="2498281" y="2645228"/>
                </a:cubicBezTo>
                <a:cubicBezTo>
                  <a:pt x="2470022" y="2622107"/>
                  <a:pt x="2431271" y="2615593"/>
                  <a:pt x="2400309" y="2596242"/>
                </a:cubicBezTo>
                <a:cubicBezTo>
                  <a:pt x="2300460" y="2533836"/>
                  <a:pt x="2205733" y="2463515"/>
                  <a:pt x="2106395" y="2400300"/>
                </a:cubicBezTo>
                <a:cubicBezTo>
                  <a:pt x="1855610" y="2240709"/>
                  <a:pt x="2366423" y="2611647"/>
                  <a:pt x="1910452" y="2269671"/>
                </a:cubicBezTo>
                <a:cubicBezTo>
                  <a:pt x="1899566" y="2253342"/>
                  <a:pt x="1891672" y="2234562"/>
                  <a:pt x="1877795" y="2220685"/>
                </a:cubicBezTo>
                <a:cubicBezTo>
                  <a:pt x="1816286" y="2159176"/>
                  <a:pt x="1767887" y="2154977"/>
                  <a:pt x="1681852" y="2122714"/>
                </a:cubicBezTo>
                <a:lnTo>
                  <a:pt x="996052" y="2139042"/>
                </a:lnTo>
                <a:cubicBezTo>
                  <a:pt x="973632" y="2140017"/>
                  <a:pt x="952605" y="2150325"/>
                  <a:pt x="930738" y="2155371"/>
                </a:cubicBezTo>
                <a:cubicBezTo>
                  <a:pt x="881842" y="2166655"/>
                  <a:pt x="833501" y="2181248"/>
                  <a:pt x="783781" y="2188028"/>
                </a:cubicBezTo>
                <a:cubicBezTo>
                  <a:pt x="713465" y="2197617"/>
                  <a:pt x="642266" y="2198914"/>
                  <a:pt x="571509" y="2204357"/>
                </a:cubicBezTo>
                <a:cubicBezTo>
                  <a:pt x="473538" y="2193471"/>
                  <a:pt x="373447" y="2194705"/>
                  <a:pt x="277595" y="2171700"/>
                </a:cubicBezTo>
                <a:cubicBezTo>
                  <a:pt x="210850" y="2155681"/>
                  <a:pt x="115182" y="2066291"/>
                  <a:pt x="65324" y="2024742"/>
                </a:cubicBezTo>
                <a:cubicBezTo>
                  <a:pt x="4205" y="1871951"/>
                  <a:pt x="8493" y="1903709"/>
                  <a:pt x="9" y="1649185"/>
                </a:cubicBezTo>
                <a:cubicBezTo>
                  <a:pt x="-392" y="1637154"/>
                  <a:pt x="11545" y="1427922"/>
                  <a:pt x="32666" y="1371600"/>
                </a:cubicBezTo>
                <a:cubicBezTo>
                  <a:pt x="39557" y="1353225"/>
                  <a:pt x="54438" y="1338943"/>
                  <a:pt x="65324" y="1322614"/>
                </a:cubicBezTo>
                <a:cubicBezTo>
                  <a:pt x="70767" y="1306285"/>
                  <a:pt x="72105" y="1287949"/>
                  <a:pt x="81652" y="1273628"/>
                </a:cubicBezTo>
                <a:cubicBezTo>
                  <a:pt x="94461" y="1254414"/>
                  <a:pt x="115610" y="1242175"/>
                  <a:pt x="130638" y="1224642"/>
                </a:cubicBezTo>
                <a:cubicBezTo>
                  <a:pt x="148349" y="1203979"/>
                  <a:pt x="163295" y="1181099"/>
                  <a:pt x="179624" y="1159328"/>
                </a:cubicBezTo>
                <a:cubicBezTo>
                  <a:pt x="207398" y="1076002"/>
                  <a:pt x="178221" y="1139192"/>
                  <a:pt x="244938" y="1061357"/>
                </a:cubicBezTo>
                <a:cubicBezTo>
                  <a:pt x="352153" y="936274"/>
                  <a:pt x="293924" y="1066800"/>
                  <a:pt x="326581" y="97971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73231" y="4788143"/>
            <a:ext cx="11436350" cy="646331"/>
          </a:xfrm>
          <a:prstGeom prst="rect">
            <a:avLst/>
          </a:prstGeom>
          <a:solidFill>
            <a:schemeClr val="accent6">
              <a:lumMod val="75000"/>
            </a:schemeClr>
          </a:solidFill>
        </p:spPr>
        <p:txBody>
          <a:bodyPr wrap="square" rtlCol="0">
            <a:spAutoFit/>
          </a:bodyPr>
          <a:lstStyle/>
          <a:p>
            <a:r>
              <a:rPr lang="en-US" sz="3600" dirty="0" smtClean="0"/>
              <a:t>Create a system that can evaluate your skills and knowledge</a:t>
            </a:r>
            <a:endParaRPr lang="en-US" sz="3600" dirty="0"/>
          </a:p>
        </p:txBody>
      </p:sp>
      <p:sp>
        <p:nvSpPr>
          <p:cNvPr id="22" name="TextBox 21"/>
          <p:cNvSpPr txBox="1"/>
          <p:nvPr/>
        </p:nvSpPr>
        <p:spPr>
          <a:xfrm>
            <a:off x="4067024" y="2376034"/>
            <a:ext cx="4033157" cy="830997"/>
          </a:xfrm>
          <a:prstGeom prst="rect">
            <a:avLst/>
          </a:prstGeom>
          <a:noFill/>
        </p:spPr>
        <p:txBody>
          <a:bodyPr wrap="square" rtlCol="0">
            <a:spAutoFit/>
          </a:bodyPr>
          <a:lstStyle/>
          <a:p>
            <a:r>
              <a:rPr lang="en-US" sz="4800" dirty="0" smtClean="0"/>
              <a:t>This is testing</a:t>
            </a:r>
            <a:endParaRPr lang="en-US" sz="4800" dirty="0"/>
          </a:p>
        </p:txBody>
      </p:sp>
      <p:sp>
        <p:nvSpPr>
          <p:cNvPr id="23" name="Freeform 22"/>
          <p:cNvSpPr/>
          <p:nvPr/>
        </p:nvSpPr>
        <p:spPr>
          <a:xfrm>
            <a:off x="3337163" y="2235200"/>
            <a:ext cx="515587" cy="368300"/>
          </a:xfrm>
          <a:custGeom>
            <a:avLst/>
            <a:gdLst>
              <a:gd name="connsiteX0" fmla="*/ 256937 w 515587"/>
              <a:gd name="connsiteY0" fmla="*/ 12700 h 368300"/>
              <a:gd name="connsiteX1" fmla="*/ 193437 w 515587"/>
              <a:gd name="connsiteY1" fmla="*/ 25400 h 368300"/>
              <a:gd name="connsiteX2" fmla="*/ 155337 w 515587"/>
              <a:gd name="connsiteY2" fmla="*/ 50800 h 368300"/>
              <a:gd name="connsiteX3" fmla="*/ 117237 w 515587"/>
              <a:gd name="connsiteY3" fmla="*/ 63500 h 368300"/>
              <a:gd name="connsiteX4" fmla="*/ 15637 w 515587"/>
              <a:gd name="connsiteY4" fmla="*/ 152400 h 368300"/>
              <a:gd name="connsiteX5" fmla="*/ 2937 w 515587"/>
              <a:gd name="connsiteY5" fmla="*/ 190500 h 368300"/>
              <a:gd name="connsiteX6" fmla="*/ 15637 w 515587"/>
              <a:gd name="connsiteY6" fmla="*/ 330200 h 368300"/>
              <a:gd name="connsiteX7" fmla="*/ 218837 w 515587"/>
              <a:gd name="connsiteY7" fmla="*/ 368300 h 368300"/>
              <a:gd name="connsiteX8" fmla="*/ 485537 w 515587"/>
              <a:gd name="connsiteY8" fmla="*/ 355600 h 368300"/>
              <a:gd name="connsiteX9" fmla="*/ 510937 w 515587"/>
              <a:gd name="connsiteY9" fmla="*/ 317500 h 368300"/>
              <a:gd name="connsiteX10" fmla="*/ 460137 w 515587"/>
              <a:gd name="connsiteY10" fmla="*/ 177800 h 368300"/>
              <a:gd name="connsiteX11" fmla="*/ 409337 w 515587"/>
              <a:gd name="connsiteY11" fmla="*/ 101600 h 368300"/>
              <a:gd name="connsiteX12" fmla="*/ 333137 w 515587"/>
              <a:gd name="connsiteY12" fmla="*/ 63500 h 368300"/>
              <a:gd name="connsiteX13" fmla="*/ 282337 w 515587"/>
              <a:gd name="connsiteY13" fmla="*/ 0 h 368300"/>
              <a:gd name="connsiteX14" fmla="*/ 256937 w 515587"/>
              <a:gd name="connsiteY14" fmla="*/ 127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5587" h="368300">
                <a:moveTo>
                  <a:pt x="256937" y="12700"/>
                </a:moveTo>
                <a:cubicBezTo>
                  <a:pt x="242120" y="16933"/>
                  <a:pt x="213648" y="17821"/>
                  <a:pt x="193437" y="25400"/>
                </a:cubicBezTo>
                <a:cubicBezTo>
                  <a:pt x="179145" y="30759"/>
                  <a:pt x="168989" y="43974"/>
                  <a:pt x="155337" y="50800"/>
                </a:cubicBezTo>
                <a:cubicBezTo>
                  <a:pt x="143363" y="56787"/>
                  <a:pt x="129937" y="59267"/>
                  <a:pt x="117237" y="63500"/>
                </a:cubicBezTo>
                <a:cubicBezTo>
                  <a:pt x="83052" y="89139"/>
                  <a:pt x="40932" y="116987"/>
                  <a:pt x="15637" y="152400"/>
                </a:cubicBezTo>
                <a:cubicBezTo>
                  <a:pt x="7856" y="163293"/>
                  <a:pt x="7170" y="177800"/>
                  <a:pt x="2937" y="190500"/>
                </a:cubicBezTo>
                <a:cubicBezTo>
                  <a:pt x="7170" y="237067"/>
                  <a:pt x="-12872" y="293138"/>
                  <a:pt x="15637" y="330200"/>
                </a:cubicBezTo>
                <a:cubicBezTo>
                  <a:pt x="25481" y="342997"/>
                  <a:pt x="193826" y="364727"/>
                  <a:pt x="218837" y="368300"/>
                </a:cubicBezTo>
                <a:cubicBezTo>
                  <a:pt x="307737" y="364067"/>
                  <a:pt x="397852" y="370849"/>
                  <a:pt x="485537" y="355600"/>
                </a:cubicBezTo>
                <a:cubicBezTo>
                  <a:pt x="500575" y="352985"/>
                  <a:pt x="509669" y="332711"/>
                  <a:pt x="510937" y="317500"/>
                </a:cubicBezTo>
                <a:cubicBezTo>
                  <a:pt x="520401" y="203930"/>
                  <a:pt x="520637" y="218133"/>
                  <a:pt x="460137" y="177800"/>
                </a:cubicBezTo>
                <a:cubicBezTo>
                  <a:pt x="443204" y="152400"/>
                  <a:pt x="438297" y="111253"/>
                  <a:pt x="409337" y="101600"/>
                </a:cubicBezTo>
                <a:cubicBezTo>
                  <a:pt x="356757" y="84073"/>
                  <a:pt x="382376" y="96326"/>
                  <a:pt x="333137" y="63500"/>
                </a:cubicBezTo>
                <a:cubicBezTo>
                  <a:pt x="325207" y="39710"/>
                  <a:pt x="320634" y="0"/>
                  <a:pt x="282337" y="0"/>
                </a:cubicBezTo>
                <a:cubicBezTo>
                  <a:pt x="270363" y="0"/>
                  <a:pt x="271754" y="8467"/>
                  <a:pt x="256937" y="1270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5991406" y="2063750"/>
            <a:ext cx="788325" cy="355600"/>
          </a:xfrm>
          <a:custGeom>
            <a:avLst/>
            <a:gdLst>
              <a:gd name="connsiteX0" fmla="*/ 431816 w 788325"/>
              <a:gd name="connsiteY0" fmla="*/ 0 h 355600"/>
              <a:gd name="connsiteX1" fmla="*/ 12716 w 788325"/>
              <a:gd name="connsiteY1" fmla="*/ 215900 h 355600"/>
              <a:gd name="connsiteX2" fmla="*/ 12716 w 788325"/>
              <a:gd name="connsiteY2" fmla="*/ 317500 h 355600"/>
              <a:gd name="connsiteX3" fmla="*/ 76216 w 788325"/>
              <a:gd name="connsiteY3" fmla="*/ 355600 h 355600"/>
              <a:gd name="connsiteX4" fmla="*/ 368316 w 788325"/>
              <a:gd name="connsiteY4" fmla="*/ 342900 h 355600"/>
              <a:gd name="connsiteX5" fmla="*/ 469916 w 788325"/>
              <a:gd name="connsiteY5" fmla="*/ 304800 h 355600"/>
              <a:gd name="connsiteX6" fmla="*/ 571516 w 788325"/>
              <a:gd name="connsiteY6" fmla="*/ 254000 h 355600"/>
              <a:gd name="connsiteX7" fmla="*/ 685816 w 788325"/>
              <a:gd name="connsiteY7" fmla="*/ 165100 h 355600"/>
              <a:gd name="connsiteX8" fmla="*/ 749316 w 788325"/>
              <a:gd name="connsiteY8" fmla="*/ 127000 h 355600"/>
              <a:gd name="connsiteX9" fmla="*/ 787416 w 788325"/>
              <a:gd name="connsiteY9" fmla="*/ 50800 h 355600"/>
              <a:gd name="connsiteX10" fmla="*/ 749316 w 788325"/>
              <a:gd name="connsiteY10" fmla="*/ 38100 h 355600"/>
              <a:gd name="connsiteX11" fmla="*/ 673116 w 788325"/>
              <a:gd name="connsiteY11" fmla="*/ 25400 h 355600"/>
              <a:gd name="connsiteX12" fmla="*/ 355616 w 788325"/>
              <a:gd name="connsiteY12" fmla="*/ 3810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325" h="355600">
                <a:moveTo>
                  <a:pt x="431816" y="0"/>
                </a:moveTo>
                <a:cubicBezTo>
                  <a:pt x="292116" y="71967"/>
                  <a:pt x="148167" y="136223"/>
                  <a:pt x="12716" y="215900"/>
                </a:cubicBezTo>
                <a:cubicBezTo>
                  <a:pt x="-13181" y="231134"/>
                  <a:pt x="7664" y="310764"/>
                  <a:pt x="12716" y="317500"/>
                </a:cubicBezTo>
                <a:cubicBezTo>
                  <a:pt x="27527" y="337247"/>
                  <a:pt x="55049" y="342900"/>
                  <a:pt x="76216" y="355600"/>
                </a:cubicBezTo>
                <a:cubicBezTo>
                  <a:pt x="173583" y="351367"/>
                  <a:pt x="271659" y="355372"/>
                  <a:pt x="368316" y="342900"/>
                </a:cubicBezTo>
                <a:cubicBezTo>
                  <a:pt x="404188" y="338271"/>
                  <a:pt x="436779" y="319297"/>
                  <a:pt x="469916" y="304800"/>
                </a:cubicBezTo>
                <a:cubicBezTo>
                  <a:pt x="504605" y="289623"/>
                  <a:pt x="539726" y="274570"/>
                  <a:pt x="571516" y="254000"/>
                </a:cubicBezTo>
                <a:cubicBezTo>
                  <a:pt x="612040" y="227779"/>
                  <a:pt x="646539" y="193155"/>
                  <a:pt x="685816" y="165100"/>
                </a:cubicBezTo>
                <a:cubicBezTo>
                  <a:pt x="705902" y="150753"/>
                  <a:pt x="728149" y="139700"/>
                  <a:pt x="749316" y="127000"/>
                </a:cubicBezTo>
                <a:cubicBezTo>
                  <a:pt x="753594" y="120583"/>
                  <a:pt x="794927" y="65823"/>
                  <a:pt x="787416" y="50800"/>
                </a:cubicBezTo>
                <a:cubicBezTo>
                  <a:pt x="781429" y="38826"/>
                  <a:pt x="762384" y="41004"/>
                  <a:pt x="749316" y="38100"/>
                </a:cubicBezTo>
                <a:cubicBezTo>
                  <a:pt x="724179" y="32514"/>
                  <a:pt x="698516" y="29633"/>
                  <a:pt x="673116" y="25400"/>
                </a:cubicBezTo>
                <a:lnTo>
                  <a:pt x="355616" y="38100"/>
                </a:lnTo>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5419751" y="3331724"/>
            <a:ext cx="307949" cy="775139"/>
          </a:xfrm>
          <a:custGeom>
            <a:avLst/>
            <a:gdLst>
              <a:gd name="connsiteX0" fmla="*/ 28549 w 307949"/>
              <a:gd name="connsiteY0" fmla="*/ 508000 h 775139"/>
              <a:gd name="connsiteX1" fmla="*/ 15849 w 307949"/>
              <a:gd name="connsiteY1" fmla="*/ 736600 h 775139"/>
              <a:gd name="connsiteX2" fmla="*/ 28549 w 307949"/>
              <a:gd name="connsiteY2" fmla="*/ 774700 h 775139"/>
              <a:gd name="connsiteX3" fmla="*/ 66649 w 307949"/>
              <a:gd name="connsiteY3" fmla="*/ 749300 h 775139"/>
              <a:gd name="connsiteX4" fmla="*/ 28549 w 307949"/>
              <a:gd name="connsiteY4" fmla="*/ 723900 h 775139"/>
              <a:gd name="connsiteX5" fmla="*/ 104749 w 307949"/>
              <a:gd name="connsiteY5" fmla="*/ 647700 h 775139"/>
              <a:gd name="connsiteX6" fmla="*/ 193649 w 307949"/>
              <a:gd name="connsiteY6" fmla="*/ 469900 h 775139"/>
              <a:gd name="connsiteX7" fmla="*/ 219049 w 307949"/>
              <a:gd name="connsiteY7" fmla="*/ 431800 h 775139"/>
              <a:gd name="connsiteX8" fmla="*/ 257149 w 307949"/>
              <a:gd name="connsiteY8" fmla="*/ 393700 h 775139"/>
              <a:gd name="connsiteX9" fmla="*/ 307949 w 307949"/>
              <a:gd name="connsiteY9" fmla="*/ 292100 h 775139"/>
              <a:gd name="connsiteX10" fmla="*/ 295249 w 307949"/>
              <a:gd name="connsiteY10" fmla="*/ 63500 h 775139"/>
              <a:gd name="connsiteX11" fmla="*/ 257149 w 307949"/>
              <a:gd name="connsiteY11" fmla="*/ 38100 h 775139"/>
              <a:gd name="connsiteX12" fmla="*/ 244449 w 307949"/>
              <a:gd name="connsiteY12" fmla="*/ 0 h 775139"/>
              <a:gd name="connsiteX13" fmla="*/ 79349 w 307949"/>
              <a:gd name="connsiteY13" fmla="*/ 38100 h 775139"/>
              <a:gd name="connsiteX14" fmla="*/ 66649 w 307949"/>
              <a:gd name="connsiteY14" fmla="*/ 76200 h 775139"/>
              <a:gd name="connsiteX15" fmla="*/ 53949 w 307949"/>
              <a:gd name="connsiteY15" fmla="*/ 393700 h 775139"/>
              <a:gd name="connsiteX16" fmla="*/ 3149 w 307949"/>
              <a:gd name="connsiteY16" fmla="*/ 469900 h 775139"/>
              <a:gd name="connsiteX17" fmla="*/ 28549 w 307949"/>
              <a:gd name="connsiteY17" fmla="*/ 508000 h 77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7949" h="775139">
                <a:moveTo>
                  <a:pt x="28549" y="508000"/>
                </a:moveTo>
                <a:cubicBezTo>
                  <a:pt x="30666" y="552450"/>
                  <a:pt x="15849" y="660282"/>
                  <a:pt x="15849" y="736600"/>
                </a:cubicBezTo>
                <a:cubicBezTo>
                  <a:pt x="15849" y="749987"/>
                  <a:pt x="15562" y="771453"/>
                  <a:pt x="28549" y="774700"/>
                </a:cubicBezTo>
                <a:cubicBezTo>
                  <a:pt x="43357" y="778402"/>
                  <a:pt x="53949" y="757767"/>
                  <a:pt x="66649" y="749300"/>
                </a:cubicBezTo>
                <a:cubicBezTo>
                  <a:pt x="53949" y="740833"/>
                  <a:pt x="31542" y="738867"/>
                  <a:pt x="28549" y="723900"/>
                </a:cubicBezTo>
                <a:cubicBezTo>
                  <a:pt x="23705" y="699678"/>
                  <a:pt x="99962" y="651290"/>
                  <a:pt x="104749" y="647700"/>
                </a:cubicBezTo>
                <a:cubicBezTo>
                  <a:pt x="153568" y="517517"/>
                  <a:pt x="122786" y="576195"/>
                  <a:pt x="193649" y="469900"/>
                </a:cubicBezTo>
                <a:cubicBezTo>
                  <a:pt x="202116" y="457200"/>
                  <a:pt x="208256" y="442593"/>
                  <a:pt x="219049" y="431800"/>
                </a:cubicBezTo>
                <a:cubicBezTo>
                  <a:pt x="231749" y="419100"/>
                  <a:pt x="246373" y="408068"/>
                  <a:pt x="257149" y="393700"/>
                </a:cubicBezTo>
                <a:cubicBezTo>
                  <a:pt x="293139" y="345713"/>
                  <a:pt x="292323" y="338979"/>
                  <a:pt x="307949" y="292100"/>
                </a:cubicBezTo>
                <a:cubicBezTo>
                  <a:pt x="303716" y="215900"/>
                  <a:pt x="310216" y="138335"/>
                  <a:pt x="295249" y="63500"/>
                </a:cubicBezTo>
                <a:cubicBezTo>
                  <a:pt x="292256" y="48533"/>
                  <a:pt x="266684" y="50019"/>
                  <a:pt x="257149" y="38100"/>
                </a:cubicBezTo>
                <a:cubicBezTo>
                  <a:pt x="248786" y="27647"/>
                  <a:pt x="248682" y="12700"/>
                  <a:pt x="244449" y="0"/>
                </a:cubicBezTo>
                <a:cubicBezTo>
                  <a:pt x="206179" y="3827"/>
                  <a:pt x="115566" y="-7171"/>
                  <a:pt x="79349" y="38100"/>
                </a:cubicBezTo>
                <a:cubicBezTo>
                  <a:pt x="70986" y="48553"/>
                  <a:pt x="70882" y="63500"/>
                  <a:pt x="66649" y="76200"/>
                </a:cubicBezTo>
                <a:cubicBezTo>
                  <a:pt x="62416" y="182033"/>
                  <a:pt x="70815" y="289133"/>
                  <a:pt x="53949" y="393700"/>
                </a:cubicBezTo>
                <a:cubicBezTo>
                  <a:pt x="49088" y="423838"/>
                  <a:pt x="12802" y="440940"/>
                  <a:pt x="3149" y="469900"/>
                </a:cubicBezTo>
                <a:cubicBezTo>
                  <a:pt x="-10890" y="512016"/>
                  <a:pt x="26432" y="463550"/>
                  <a:pt x="28549" y="50800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8722666" y="3331724"/>
            <a:ext cx="479587" cy="444500"/>
          </a:xfrm>
          <a:custGeom>
            <a:avLst/>
            <a:gdLst>
              <a:gd name="connsiteX0" fmla="*/ 171455 w 479587"/>
              <a:gd name="connsiteY0" fmla="*/ 0 h 444500"/>
              <a:gd name="connsiteX1" fmla="*/ 107955 w 479587"/>
              <a:gd name="connsiteY1" fmla="*/ 50800 h 444500"/>
              <a:gd name="connsiteX2" fmla="*/ 95255 w 479587"/>
              <a:gd name="connsiteY2" fmla="*/ 88900 h 444500"/>
              <a:gd name="connsiteX3" fmla="*/ 31755 w 479587"/>
              <a:gd name="connsiteY3" fmla="*/ 177800 h 444500"/>
              <a:gd name="connsiteX4" fmla="*/ 19055 w 479587"/>
              <a:gd name="connsiteY4" fmla="*/ 406400 h 444500"/>
              <a:gd name="connsiteX5" fmla="*/ 57155 w 479587"/>
              <a:gd name="connsiteY5" fmla="*/ 444500 h 444500"/>
              <a:gd name="connsiteX6" fmla="*/ 438155 w 479587"/>
              <a:gd name="connsiteY6" fmla="*/ 406400 h 444500"/>
              <a:gd name="connsiteX7" fmla="*/ 450855 w 479587"/>
              <a:gd name="connsiteY7" fmla="*/ 368300 h 444500"/>
              <a:gd name="connsiteX8" fmla="*/ 476255 w 479587"/>
              <a:gd name="connsiteY8" fmla="*/ 330200 h 444500"/>
              <a:gd name="connsiteX9" fmla="*/ 463555 w 479587"/>
              <a:gd name="connsiteY9" fmla="*/ 292100 h 444500"/>
              <a:gd name="connsiteX10" fmla="*/ 463555 w 479587"/>
              <a:gd name="connsiteY10" fmla="*/ 76200 h 444500"/>
              <a:gd name="connsiteX11" fmla="*/ 425455 w 479587"/>
              <a:gd name="connsiteY11" fmla="*/ 63500 h 444500"/>
              <a:gd name="connsiteX12" fmla="*/ 349255 w 479587"/>
              <a:gd name="connsiteY12" fmla="*/ 12700 h 444500"/>
              <a:gd name="connsiteX13" fmla="*/ 171455 w 479587"/>
              <a:gd name="connsiteY13" fmla="*/ 38100 h 444500"/>
              <a:gd name="connsiteX14" fmla="*/ 146055 w 479587"/>
              <a:gd name="connsiteY14" fmla="*/ 50800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9587" h="444500">
                <a:moveTo>
                  <a:pt x="171455" y="0"/>
                </a:moveTo>
                <a:cubicBezTo>
                  <a:pt x="150288" y="16933"/>
                  <a:pt x="125596" y="30219"/>
                  <a:pt x="107955" y="50800"/>
                </a:cubicBezTo>
                <a:cubicBezTo>
                  <a:pt x="99243" y="60964"/>
                  <a:pt x="101242" y="76926"/>
                  <a:pt x="95255" y="88900"/>
                </a:cubicBezTo>
                <a:cubicBezTo>
                  <a:pt x="85970" y="107471"/>
                  <a:pt x="40384" y="166295"/>
                  <a:pt x="31755" y="177800"/>
                </a:cubicBezTo>
                <a:cubicBezTo>
                  <a:pt x="-185" y="273620"/>
                  <a:pt x="-14108" y="282038"/>
                  <a:pt x="19055" y="406400"/>
                </a:cubicBezTo>
                <a:cubicBezTo>
                  <a:pt x="23683" y="423754"/>
                  <a:pt x="44455" y="431800"/>
                  <a:pt x="57155" y="444500"/>
                </a:cubicBezTo>
                <a:cubicBezTo>
                  <a:pt x="184155" y="431800"/>
                  <a:pt x="312847" y="430653"/>
                  <a:pt x="438155" y="406400"/>
                </a:cubicBezTo>
                <a:cubicBezTo>
                  <a:pt x="451298" y="403856"/>
                  <a:pt x="444868" y="380274"/>
                  <a:pt x="450855" y="368300"/>
                </a:cubicBezTo>
                <a:cubicBezTo>
                  <a:pt x="457681" y="354648"/>
                  <a:pt x="467788" y="342900"/>
                  <a:pt x="476255" y="330200"/>
                </a:cubicBezTo>
                <a:cubicBezTo>
                  <a:pt x="472022" y="317500"/>
                  <a:pt x="463555" y="305487"/>
                  <a:pt x="463555" y="292100"/>
                </a:cubicBezTo>
                <a:cubicBezTo>
                  <a:pt x="463555" y="204133"/>
                  <a:pt x="499629" y="166385"/>
                  <a:pt x="463555" y="76200"/>
                </a:cubicBezTo>
                <a:cubicBezTo>
                  <a:pt x="458583" y="63771"/>
                  <a:pt x="437157" y="70001"/>
                  <a:pt x="425455" y="63500"/>
                </a:cubicBezTo>
                <a:cubicBezTo>
                  <a:pt x="398770" y="48675"/>
                  <a:pt x="349255" y="12700"/>
                  <a:pt x="349255" y="12700"/>
                </a:cubicBezTo>
                <a:cubicBezTo>
                  <a:pt x="258344" y="20965"/>
                  <a:pt x="236129" y="12230"/>
                  <a:pt x="171455" y="38100"/>
                </a:cubicBezTo>
                <a:cubicBezTo>
                  <a:pt x="162666" y="41616"/>
                  <a:pt x="154522" y="46567"/>
                  <a:pt x="146055" y="50800"/>
                </a:cubicBezTo>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2260023" y="2810582"/>
            <a:ext cx="483768" cy="419100"/>
          </a:xfrm>
          <a:custGeom>
            <a:avLst/>
            <a:gdLst>
              <a:gd name="connsiteX0" fmla="*/ 114877 w 483768"/>
              <a:gd name="connsiteY0" fmla="*/ 50800 h 419100"/>
              <a:gd name="connsiteX1" fmla="*/ 577 w 483768"/>
              <a:gd name="connsiteY1" fmla="*/ 355600 h 419100"/>
              <a:gd name="connsiteX2" fmla="*/ 25977 w 483768"/>
              <a:gd name="connsiteY2" fmla="*/ 393700 h 419100"/>
              <a:gd name="connsiteX3" fmla="*/ 89477 w 483768"/>
              <a:gd name="connsiteY3" fmla="*/ 406400 h 419100"/>
              <a:gd name="connsiteX4" fmla="*/ 203777 w 483768"/>
              <a:gd name="connsiteY4" fmla="*/ 419100 h 419100"/>
              <a:gd name="connsiteX5" fmla="*/ 330777 w 483768"/>
              <a:gd name="connsiteY5" fmla="*/ 406400 h 419100"/>
              <a:gd name="connsiteX6" fmla="*/ 445077 w 483768"/>
              <a:gd name="connsiteY6" fmla="*/ 342900 h 419100"/>
              <a:gd name="connsiteX7" fmla="*/ 470477 w 483768"/>
              <a:gd name="connsiteY7" fmla="*/ 304800 h 419100"/>
              <a:gd name="connsiteX8" fmla="*/ 457777 w 483768"/>
              <a:gd name="connsiteY8" fmla="*/ 12700 h 419100"/>
              <a:gd name="connsiteX9" fmla="*/ 419677 w 483768"/>
              <a:gd name="connsiteY9" fmla="*/ 0 h 419100"/>
              <a:gd name="connsiteX10" fmla="*/ 203777 w 483768"/>
              <a:gd name="connsiteY10" fmla="*/ 12700 h 419100"/>
              <a:gd name="connsiteX11" fmla="*/ 127577 w 483768"/>
              <a:gd name="connsiteY11" fmla="*/ 63500 h 419100"/>
              <a:gd name="connsiteX12" fmla="*/ 114877 w 483768"/>
              <a:gd name="connsiteY12" fmla="*/ 508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3768" h="419100">
                <a:moveTo>
                  <a:pt x="114877" y="50800"/>
                </a:moveTo>
                <a:cubicBezTo>
                  <a:pt x="76777" y="152400"/>
                  <a:pt x="27809" y="250564"/>
                  <a:pt x="577" y="355600"/>
                </a:cubicBezTo>
                <a:cubicBezTo>
                  <a:pt x="-3254" y="370375"/>
                  <a:pt x="12725" y="386127"/>
                  <a:pt x="25977" y="393700"/>
                </a:cubicBezTo>
                <a:cubicBezTo>
                  <a:pt x="44719" y="404410"/>
                  <a:pt x="68108" y="403347"/>
                  <a:pt x="89477" y="406400"/>
                </a:cubicBezTo>
                <a:cubicBezTo>
                  <a:pt x="127426" y="411821"/>
                  <a:pt x="165677" y="414867"/>
                  <a:pt x="203777" y="419100"/>
                </a:cubicBezTo>
                <a:cubicBezTo>
                  <a:pt x="246110" y="414867"/>
                  <a:pt x="289059" y="414744"/>
                  <a:pt x="330777" y="406400"/>
                </a:cubicBezTo>
                <a:cubicBezTo>
                  <a:pt x="369905" y="398574"/>
                  <a:pt x="416915" y="371062"/>
                  <a:pt x="445077" y="342900"/>
                </a:cubicBezTo>
                <a:cubicBezTo>
                  <a:pt x="455870" y="332107"/>
                  <a:pt x="462010" y="317500"/>
                  <a:pt x="470477" y="304800"/>
                </a:cubicBezTo>
                <a:cubicBezTo>
                  <a:pt x="481679" y="192784"/>
                  <a:pt x="498858" y="127728"/>
                  <a:pt x="457777" y="12700"/>
                </a:cubicBezTo>
                <a:cubicBezTo>
                  <a:pt x="453274" y="93"/>
                  <a:pt x="432377" y="4233"/>
                  <a:pt x="419677" y="0"/>
                </a:cubicBezTo>
                <a:cubicBezTo>
                  <a:pt x="347710" y="4233"/>
                  <a:pt x="274223" y="-2614"/>
                  <a:pt x="203777" y="12700"/>
                </a:cubicBezTo>
                <a:cubicBezTo>
                  <a:pt x="173947" y="19185"/>
                  <a:pt x="154881" y="49848"/>
                  <a:pt x="127577" y="63500"/>
                </a:cubicBezTo>
                <a:lnTo>
                  <a:pt x="114877" y="5080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flipH="1">
            <a:off x="4670956" y="1729703"/>
            <a:ext cx="268419" cy="622061"/>
          </a:xfrm>
          <a:custGeom>
            <a:avLst/>
            <a:gdLst>
              <a:gd name="connsiteX0" fmla="*/ 431816 w 788325"/>
              <a:gd name="connsiteY0" fmla="*/ 0 h 355600"/>
              <a:gd name="connsiteX1" fmla="*/ 12716 w 788325"/>
              <a:gd name="connsiteY1" fmla="*/ 215900 h 355600"/>
              <a:gd name="connsiteX2" fmla="*/ 12716 w 788325"/>
              <a:gd name="connsiteY2" fmla="*/ 317500 h 355600"/>
              <a:gd name="connsiteX3" fmla="*/ 76216 w 788325"/>
              <a:gd name="connsiteY3" fmla="*/ 355600 h 355600"/>
              <a:gd name="connsiteX4" fmla="*/ 368316 w 788325"/>
              <a:gd name="connsiteY4" fmla="*/ 342900 h 355600"/>
              <a:gd name="connsiteX5" fmla="*/ 469916 w 788325"/>
              <a:gd name="connsiteY5" fmla="*/ 304800 h 355600"/>
              <a:gd name="connsiteX6" fmla="*/ 571516 w 788325"/>
              <a:gd name="connsiteY6" fmla="*/ 254000 h 355600"/>
              <a:gd name="connsiteX7" fmla="*/ 685816 w 788325"/>
              <a:gd name="connsiteY7" fmla="*/ 165100 h 355600"/>
              <a:gd name="connsiteX8" fmla="*/ 749316 w 788325"/>
              <a:gd name="connsiteY8" fmla="*/ 127000 h 355600"/>
              <a:gd name="connsiteX9" fmla="*/ 787416 w 788325"/>
              <a:gd name="connsiteY9" fmla="*/ 50800 h 355600"/>
              <a:gd name="connsiteX10" fmla="*/ 749316 w 788325"/>
              <a:gd name="connsiteY10" fmla="*/ 38100 h 355600"/>
              <a:gd name="connsiteX11" fmla="*/ 673116 w 788325"/>
              <a:gd name="connsiteY11" fmla="*/ 25400 h 355600"/>
              <a:gd name="connsiteX12" fmla="*/ 355616 w 788325"/>
              <a:gd name="connsiteY12" fmla="*/ 3810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325" h="355600">
                <a:moveTo>
                  <a:pt x="431816" y="0"/>
                </a:moveTo>
                <a:cubicBezTo>
                  <a:pt x="292116" y="71967"/>
                  <a:pt x="148167" y="136223"/>
                  <a:pt x="12716" y="215900"/>
                </a:cubicBezTo>
                <a:cubicBezTo>
                  <a:pt x="-13181" y="231134"/>
                  <a:pt x="7664" y="310764"/>
                  <a:pt x="12716" y="317500"/>
                </a:cubicBezTo>
                <a:cubicBezTo>
                  <a:pt x="27527" y="337247"/>
                  <a:pt x="55049" y="342900"/>
                  <a:pt x="76216" y="355600"/>
                </a:cubicBezTo>
                <a:cubicBezTo>
                  <a:pt x="173583" y="351367"/>
                  <a:pt x="271659" y="355372"/>
                  <a:pt x="368316" y="342900"/>
                </a:cubicBezTo>
                <a:cubicBezTo>
                  <a:pt x="404188" y="338271"/>
                  <a:pt x="436779" y="319297"/>
                  <a:pt x="469916" y="304800"/>
                </a:cubicBezTo>
                <a:cubicBezTo>
                  <a:pt x="504605" y="289623"/>
                  <a:pt x="539726" y="274570"/>
                  <a:pt x="571516" y="254000"/>
                </a:cubicBezTo>
                <a:cubicBezTo>
                  <a:pt x="612040" y="227779"/>
                  <a:pt x="646539" y="193155"/>
                  <a:pt x="685816" y="165100"/>
                </a:cubicBezTo>
                <a:cubicBezTo>
                  <a:pt x="705902" y="150753"/>
                  <a:pt x="728149" y="139700"/>
                  <a:pt x="749316" y="127000"/>
                </a:cubicBezTo>
                <a:cubicBezTo>
                  <a:pt x="753594" y="120583"/>
                  <a:pt x="794927" y="65823"/>
                  <a:pt x="787416" y="50800"/>
                </a:cubicBezTo>
                <a:cubicBezTo>
                  <a:pt x="781429" y="38826"/>
                  <a:pt x="762384" y="41004"/>
                  <a:pt x="749316" y="38100"/>
                </a:cubicBezTo>
                <a:cubicBezTo>
                  <a:pt x="724179" y="32514"/>
                  <a:pt x="698516" y="29633"/>
                  <a:pt x="673116" y="25400"/>
                </a:cubicBezTo>
                <a:lnTo>
                  <a:pt x="355616" y="38100"/>
                </a:lnTo>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3594956" y="5558764"/>
            <a:ext cx="4412811" cy="646331"/>
          </a:xfrm>
          <a:prstGeom prst="rect">
            <a:avLst/>
          </a:prstGeom>
          <a:solidFill>
            <a:schemeClr val="accent6">
              <a:lumMod val="75000"/>
            </a:schemeClr>
          </a:solidFill>
        </p:spPr>
        <p:txBody>
          <a:bodyPr wrap="square" rtlCol="0">
            <a:spAutoFit/>
          </a:bodyPr>
          <a:lstStyle/>
          <a:p>
            <a:r>
              <a:rPr lang="en-US" sz="3600" dirty="0" smtClean="0"/>
              <a:t>+ a evaluation method</a:t>
            </a:r>
            <a:endParaRPr lang="en-US" sz="3600" dirty="0"/>
          </a:p>
        </p:txBody>
      </p:sp>
    </p:spTree>
    <p:extLst>
      <p:ext uri="{BB962C8B-B14F-4D97-AF65-F5344CB8AC3E}">
        <p14:creationId xmlns:p14="http://schemas.microsoft.com/office/powerpoint/2010/main" val="374622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p:bldP spid="23" grpId="0" animBg="1"/>
      <p:bldP spid="24" grpId="0" animBg="1"/>
      <p:bldP spid="25" grpId="0" animBg="1"/>
      <p:bldP spid="26" grpId="0" animBg="1"/>
      <p:bldP spid="27" grpId="0" animBg="1"/>
      <p:bldP spid="29" grpId="0" animBg="1"/>
      <p:bldP spid="3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pPr lvl="1" algn="l" rtl="0">
              <a:lnSpc>
                <a:spcPct val="90000"/>
              </a:lnSpc>
              <a:spcBef>
                <a:spcPct val="0"/>
              </a:spcBef>
            </a:pPr>
            <a:r>
              <a:rPr lang="en-US" sz="4400" kern="1200" dirty="0">
                <a:solidFill>
                  <a:schemeClr val="tx1"/>
                </a:solidFill>
                <a:latin typeface="+mj-lt"/>
                <a:ea typeface="+mj-ea"/>
                <a:cs typeface="+mj-cs"/>
              </a:rPr>
              <a:t>15.2 I will test better next </a:t>
            </a:r>
            <a:r>
              <a:rPr lang="en-US" sz="4400" kern="1200" dirty="0" smtClean="0">
                <a:solidFill>
                  <a:schemeClr val="tx1"/>
                </a:solidFill>
                <a:latin typeface="+mj-lt"/>
                <a:ea typeface="+mj-ea"/>
                <a:cs typeface="+mj-cs"/>
              </a:rPr>
              <a:t>time</a:t>
            </a:r>
            <a:endParaRPr lang="en-US" sz="4400" kern="1200" dirty="0">
              <a:solidFill>
                <a:schemeClr val="tx1"/>
              </a:solidFill>
              <a:latin typeface="+mj-lt"/>
              <a:ea typeface="+mj-ea"/>
              <a:cs typeface="+mj-cs"/>
            </a:endParaRPr>
          </a:p>
        </p:txBody>
      </p:sp>
      <p:sp>
        <p:nvSpPr>
          <p:cNvPr id="4" name="TextBox 3"/>
          <p:cNvSpPr txBox="1"/>
          <p:nvPr/>
        </p:nvSpPr>
        <p:spPr>
          <a:xfrm>
            <a:off x="4923066" y="5263795"/>
            <a:ext cx="1820635" cy="830997"/>
          </a:xfrm>
          <a:prstGeom prst="rect">
            <a:avLst/>
          </a:prstGeom>
          <a:noFill/>
        </p:spPr>
        <p:txBody>
          <a:bodyPr wrap="square" rtlCol="0">
            <a:spAutoFit/>
          </a:bodyPr>
          <a:lstStyle/>
          <a:p>
            <a:pPr algn="ctr"/>
            <a:r>
              <a:rPr lang="en-US" sz="4800" dirty="0" smtClean="0">
                <a:solidFill>
                  <a:srgbClr val="FF0000"/>
                </a:solidFill>
              </a:rPr>
              <a:t>Result</a:t>
            </a:r>
            <a:endParaRPr lang="en-US" sz="4800" dirty="0">
              <a:solidFill>
                <a:srgbClr val="FF0000"/>
              </a:solidFill>
            </a:endParaRPr>
          </a:p>
        </p:txBody>
      </p:sp>
      <p:sp>
        <p:nvSpPr>
          <p:cNvPr id="5" name="TextBox 4"/>
          <p:cNvSpPr txBox="1"/>
          <p:nvPr/>
        </p:nvSpPr>
        <p:spPr>
          <a:xfrm>
            <a:off x="4412797" y="2616864"/>
            <a:ext cx="3094264" cy="2308324"/>
          </a:xfrm>
          <a:prstGeom prst="rect">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wrap="square" rtlCol="0">
            <a:spAutoFit/>
          </a:bodyPr>
          <a:lstStyle/>
          <a:p>
            <a:pPr algn="ctr"/>
            <a:r>
              <a:rPr lang="en-US" sz="4800" dirty="0" smtClean="0"/>
              <a:t>Strategies</a:t>
            </a:r>
          </a:p>
          <a:p>
            <a:pPr algn="ctr"/>
            <a:r>
              <a:rPr lang="en-US" sz="4800" dirty="0" smtClean="0"/>
              <a:t>Techniques</a:t>
            </a:r>
          </a:p>
          <a:p>
            <a:pPr algn="ctr"/>
            <a:r>
              <a:rPr lang="en-US" sz="4800" dirty="0" smtClean="0"/>
              <a:t>Practices</a:t>
            </a:r>
            <a:endParaRPr lang="en-US" sz="4800" dirty="0"/>
          </a:p>
        </p:txBody>
      </p:sp>
      <p:cxnSp>
        <p:nvCxnSpPr>
          <p:cNvPr id="9" name="Elbow Connector 8"/>
          <p:cNvCxnSpPr>
            <a:endCxn id="5" idx="3"/>
          </p:cNvCxnSpPr>
          <p:nvPr/>
        </p:nvCxnSpPr>
        <p:spPr>
          <a:xfrm rot="5400000" flipH="1" flipV="1">
            <a:off x="6226872" y="4369497"/>
            <a:ext cx="1878660" cy="681718"/>
          </a:xfrm>
          <a:prstGeom prst="bentConnector4">
            <a:avLst>
              <a:gd name="adj1" fmla="val 160"/>
              <a:gd name="adj2" fmla="val 32994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15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pPr lvl="1" algn="l" rtl="0">
              <a:lnSpc>
                <a:spcPct val="90000"/>
              </a:lnSpc>
              <a:spcBef>
                <a:spcPct val="0"/>
              </a:spcBef>
            </a:pPr>
            <a:r>
              <a:rPr lang="en-US" sz="4400" kern="1200" dirty="0">
                <a:solidFill>
                  <a:schemeClr val="tx1"/>
                </a:solidFill>
                <a:latin typeface="+mj-lt"/>
                <a:ea typeface="+mj-ea"/>
                <a:cs typeface="+mj-cs"/>
              </a:rPr>
              <a:t>15.2 I will test better next </a:t>
            </a:r>
            <a:r>
              <a:rPr lang="en-US" sz="4400" kern="1200" dirty="0" smtClean="0">
                <a:solidFill>
                  <a:schemeClr val="tx1"/>
                </a:solidFill>
                <a:latin typeface="+mj-lt"/>
                <a:ea typeface="+mj-ea"/>
                <a:cs typeface="+mj-cs"/>
              </a:rPr>
              <a:t>time</a:t>
            </a:r>
            <a:endParaRPr lang="en-US" sz="4400" kern="1200" dirty="0">
              <a:solidFill>
                <a:schemeClr val="tx1"/>
              </a:solidFill>
              <a:latin typeface="+mj-lt"/>
              <a:ea typeface="+mj-ea"/>
              <a:cs typeface="+mj-cs"/>
            </a:endParaRPr>
          </a:p>
        </p:txBody>
      </p:sp>
      <p:sp>
        <p:nvSpPr>
          <p:cNvPr id="4" name="TextBox 3"/>
          <p:cNvSpPr txBox="1"/>
          <p:nvPr/>
        </p:nvSpPr>
        <p:spPr>
          <a:xfrm>
            <a:off x="4955724" y="5263795"/>
            <a:ext cx="1820635" cy="830997"/>
          </a:xfrm>
          <a:prstGeom prst="rect">
            <a:avLst/>
          </a:prstGeom>
          <a:noFill/>
        </p:spPr>
        <p:txBody>
          <a:bodyPr wrap="square" rtlCol="0">
            <a:spAutoFit/>
          </a:bodyPr>
          <a:lstStyle/>
          <a:p>
            <a:pPr algn="ctr"/>
            <a:r>
              <a:rPr lang="en-US" sz="4800" dirty="0" smtClean="0">
                <a:solidFill>
                  <a:srgbClr val="FF0000"/>
                </a:solidFill>
              </a:rPr>
              <a:t>Result</a:t>
            </a:r>
            <a:endParaRPr lang="en-US" sz="4800" dirty="0">
              <a:solidFill>
                <a:srgbClr val="FF0000"/>
              </a:solidFill>
            </a:endParaRPr>
          </a:p>
        </p:txBody>
      </p:sp>
      <p:sp>
        <p:nvSpPr>
          <p:cNvPr id="5" name="TextBox 4"/>
          <p:cNvSpPr txBox="1"/>
          <p:nvPr/>
        </p:nvSpPr>
        <p:spPr>
          <a:xfrm>
            <a:off x="4412797" y="2616864"/>
            <a:ext cx="3094264" cy="2308324"/>
          </a:xfrm>
          <a:prstGeom prst="rect">
            <a:avLst/>
          </a:prstGeom>
          <a:noFill/>
          <a:ln>
            <a:solidFill>
              <a:schemeClr val="tx1"/>
            </a:solidFill>
          </a:ln>
        </p:spPr>
        <p:txBody>
          <a:bodyPr wrap="square" rtlCol="0">
            <a:spAutoFit/>
          </a:bodyPr>
          <a:lstStyle/>
          <a:p>
            <a:pPr algn="ctr"/>
            <a:r>
              <a:rPr lang="en-US" sz="4800" dirty="0" smtClean="0"/>
              <a:t>Strategies</a:t>
            </a:r>
          </a:p>
          <a:p>
            <a:pPr algn="ctr"/>
            <a:r>
              <a:rPr lang="en-US" sz="4800" dirty="0" smtClean="0"/>
              <a:t>Techniques</a:t>
            </a:r>
          </a:p>
          <a:p>
            <a:pPr algn="ctr"/>
            <a:r>
              <a:rPr lang="en-US" sz="4800" dirty="0" smtClean="0"/>
              <a:t>Practices</a:t>
            </a:r>
            <a:endParaRPr lang="en-US" sz="4800" dirty="0"/>
          </a:p>
        </p:txBody>
      </p:sp>
      <p:sp>
        <p:nvSpPr>
          <p:cNvPr id="6" name="TextBox 5"/>
          <p:cNvSpPr txBox="1"/>
          <p:nvPr/>
        </p:nvSpPr>
        <p:spPr>
          <a:xfrm>
            <a:off x="4265839" y="1248671"/>
            <a:ext cx="3388179" cy="830997"/>
          </a:xfrm>
          <a:prstGeom prst="rect">
            <a:avLst/>
          </a:prstGeom>
          <a:noFill/>
        </p:spPr>
        <p:txBody>
          <a:bodyPr wrap="square" rtlCol="0">
            <a:spAutoFit/>
          </a:bodyPr>
          <a:lstStyle/>
          <a:p>
            <a:pPr algn="ctr"/>
            <a:r>
              <a:rPr lang="en-US" sz="4800" dirty="0" smtClean="0">
                <a:solidFill>
                  <a:srgbClr val="FF0000"/>
                </a:solidFill>
              </a:rPr>
              <a:t>Assumptions</a:t>
            </a:r>
            <a:endParaRPr lang="en-US" sz="4800" dirty="0">
              <a:solidFill>
                <a:srgbClr val="FF0000"/>
              </a:solidFill>
            </a:endParaRPr>
          </a:p>
        </p:txBody>
      </p:sp>
      <p:cxnSp>
        <p:nvCxnSpPr>
          <p:cNvPr id="9" name="Elbow Connector 8"/>
          <p:cNvCxnSpPr>
            <a:stCxn id="4" idx="3"/>
            <a:endCxn id="6" idx="3"/>
          </p:cNvCxnSpPr>
          <p:nvPr/>
        </p:nvCxnSpPr>
        <p:spPr>
          <a:xfrm flipV="1">
            <a:off x="6776359" y="1664170"/>
            <a:ext cx="877659" cy="4015124"/>
          </a:xfrm>
          <a:prstGeom prst="bentConnector3">
            <a:avLst>
              <a:gd name="adj1" fmla="val 280466"/>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959929" y="2093921"/>
            <a:ext cx="1" cy="54658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212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0515600" cy="1325563"/>
          </a:xfrm>
        </p:spPr>
        <p:txBody>
          <a:bodyPr/>
          <a:lstStyle/>
          <a:p>
            <a:r>
              <a:rPr lang="en-US" dirty="0" smtClean="0"/>
              <a:t>18. Testing </a:t>
            </a:r>
            <a:r>
              <a:rPr lang="en-US" dirty="0"/>
              <a:t>is an analytical activity. </a:t>
            </a:r>
          </a:p>
        </p:txBody>
      </p:sp>
      <p:pic>
        <p:nvPicPr>
          <p:cNvPr id="31" name="Picture 30"/>
          <p:cNvPicPr>
            <a:picLocks noChangeAspect="1"/>
          </p:cNvPicPr>
          <p:nvPr/>
        </p:nvPicPr>
        <p:blipFill>
          <a:blip r:embed="rId3"/>
          <a:stretch>
            <a:fillRect/>
          </a:stretch>
        </p:blipFill>
        <p:spPr>
          <a:xfrm>
            <a:off x="3663176" y="1799944"/>
            <a:ext cx="4673308" cy="3878688"/>
          </a:xfrm>
          <a:prstGeom prst="rect">
            <a:avLst/>
          </a:prstGeom>
          <a:ln>
            <a:solidFill>
              <a:schemeClr val="tx1"/>
            </a:solidFill>
          </a:ln>
        </p:spPr>
      </p:pic>
      <p:sp>
        <p:nvSpPr>
          <p:cNvPr id="32" name="TextBox 31"/>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1</a:t>
            </a:r>
            <a:endParaRPr lang="en-US" sz="3600" b="1" dirty="0"/>
          </a:p>
        </p:txBody>
      </p:sp>
      <p:sp>
        <p:nvSpPr>
          <p:cNvPr id="33" name="TextBox 32"/>
          <p:cNvSpPr txBox="1"/>
          <p:nvPr/>
        </p:nvSpPr>
        <p:spPr>
          <a:xfrm>
            <a:off x="5463131" y="5783987"/>
            <a:ext cx="1612111" cy="646331"/>
          </a:xfrm>
          <a:prstGeom prst="rect">
            <a:avLst/>
          </a:prstGeom>
          <a:noFill/>
        </p:spPr>
        <p:txBody>
          <a:bodyPr wrap="square" rtlCol="0">
            <a:spAutoFit/>
          </a:bodyPr>
          <a:lstStyle/>
          <a:p>
            <a:r>
              <a:rPr lang="en-US" sz="3600" b="1" dirty="0" smtClean="0"/>
              <a:t>Bugs</a:t>
            </a:r>
            <a:endParaRPr lang="en-US" sz="3600" b="1" dirty="0"/>
          </a:p>
        </p:txBody>
      </p:sp>
      <p:sp>
        <p:nvSpPr>
          <p:cNvPr id="34" name="TextBox 33"/>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2</a:t>
            </a:r>
            <a:endParaRPr lang="en-US" sz="3600" b="1" dirty="0"/>
          </a:p>
        </p:txBody>
      </p:sp>
      <p:sp>
        <p:nvSpPr>
          <p:cNvPr id="35" name="TextBox 34"/>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3</a:t>
            </a:r>
            <a:endParaRPr lang="en-US" sz="3600" b="1" dirty="0"/>
          </a:p>
        </p:txBody>
      </p:sp>
      <p:sp>
        <p:nvSpPr>
          <p:cNvPr id="36" name="TextBox 35"/>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4</a:t>
            </a:r>
            <a:endParaRPr lang="en-US" sz="3600" b="1" dirty="0"/>
          </a:p>
        </p:txBody>
      </p:sp>
      <p:sp>
        <p:nvSpPr>
          <p:cNvPr id="37" name="TextBox 36"/>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5</a:t>
            </a:r>
            <a:endParaRPr lang="en-US" sz="3600" b="1" dirty="0"/>
          </a:p>
        </p:txBody>
      </p:sp>
      <p:sp>
        <p:nvSpPr>
          <p:cNvPr id="38" name="TextBox 37"/>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6</a:t>
            </a:r>
            <a:endParaRPr lang="en-US" sz="3600" b="1" dirty="0"/>
          </a:p>
        </p:txBody>
      </p:sp>
      <p:sp>
        <p:nvSpPr>
          <p:cNvPr id="39" name="TextBox 38"/>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7</a:t>
            </a:r>
            <a:endParaRPr lang="en-US" sz="3600" b="1" dirty="0"/>
          </a:p>
        </p:txBody>
      </p:sp>
      <p:sp>
        <p:nvSpPr>
          <p:cNvPr id="40" name="TextBox 39"/>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8</a:t>
            </a:r>
            <a:endParaRPr lang="en-US" sz="3600" b="1" dirty="0"/>
          </a:p>
        </p:txBody>
      </p:sp>
      <p:sp>
        <p:nvSpPr>
          <p:cNvPr id="41" name="TextBox 40"/>
          <p:cNvSpPr txBox="1"/>
          <p:nvPr/>
        </p:nvSpPr>
        <p:spPr>
          <a:xfrm>
            <a:off x="4878639" y="5783987"/>
            <a:ext cx="474133" cy="646331"/>
          </a:xfrm>
          <a:prstGeom prst="rect">
            <a:avLst/>
          </a:prstGeom>
          <a:solidFill>
            <a:schemeClr val="bg1"/>
          </a:solidFill>
        </p:spPr>
        <p:txBody>
          <a:bodyPr wrap="square" rtlCol="0">
            <a:spAutoFit/>
          </a:bodyPr>
          <a:lstStyle/>
          <a:p>
            <a:r>
              <a:rPr lang="en-US" sz="3600" b="1" dirty="0" smtClean="0"/>
              <a:t>9</a:t>
            </a:r>
            <a:endParaRPr lang="en-US" sz="3600" b="1" dirty="0"/>
          </a:p>
        </p:txBody>
      </p:sp>
      <p:sp>
        <p:nvSpPr>
          <p:cNvPr id="42" name="TextBox 41"/>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10</a:t>
            </a:r>
            <a:endParaRPr lang="en-US" sz="3600" b="1" dirty="0"/>
          </a:p>
        </p:txBody>
      </p:sp>
      <p:sp>
        <p:nvSpPr>
          <p:cNvPr id="43" name="TextBox 42"/>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11</a:t>
            </a:r>
            <a:endParaRPr lang="en-US" sz="3600" b="1" dirty="0"/>
          </a:p>
        </p:txBody>
      </p:sp>
      <p:sp>
        <p:nvSpPr>
          <p:cNvPr id="44" name="TextBox 43"/>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12</a:t>
            </a:r>
            <a:endParaRPr lang="en-US" sz="3600" b="1" dirty="0"/>
          </a:p>
        </p:txBody>
      </p:sp>
      <p:sp>
        <p:nvSpPr>
          <p:cNvPr id="45" name="TextBox 44"/>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13</a:t>
            </a:r>
            <a:endParaRPr lang="en-US" sz="3600" b="1" dirty="0"/>
          </a:p>
        </p:txBody>
      </p:sp>
      <p:sp>
        <p:nvSpPr>
          <p:cNvPr id="46" name="TextBox 45"/>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14</a:t>
            </a:r>
            <a:endParaRPr lang="en-US" sz="3600" b="1" dirty="0"/>
          </a:p>
        </p:txBody>
      </p:sp>
      <p:sp>
        <p:nvSpPr>
          <p:cNvPr id="47" name="TextBox 46"/>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15</a:t>
            </a:r>
            <a:endParaRPr lang="en-US" sz="3600" b="1" dirty="0"/>
          </a:p>
        </p:txBody>
      </p:sp>
      <p:sp>
        <p:nvSpPr>
          <p:cNvPr id="48" name="TextBox 47"/>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16</a:t>
            </a:r>
            <a:endParaRPr lang="en-US" sz="3600" b="1" dirty="0"/>
          </a:p>
        </p:txBody>
      </p:sp>
      <p:sp>
        <p:nvSpPr>
          <p:cNvPr id="49" name="TextBox 48"/>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17</a:t>
            </a:r>
            <a:endParaRPr lang="en-US" sz="3600" b="1" dirty="0"/>
          </a:p>
        </p:txBody>
      </p:sp>
      <p:sp>
        <p:nvSpPr>
          <p:cNvPr id="50" name="TextBox 49"/>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18</a:t>
            </a:r>
            <a:endParaRPr lang="en-US" sz="3600" b="1" dirty="0"/>
          </a:p>
        </p:txBody>
      </p:sp>
      <p:sp>
        <p:nvSpPr>
          <p:cNvPr id="51" name="TextBox 50"/>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20</a:t>
            </a:r>
            <a:endParaRPr lang="en-US" sz="3600" b="1" dirty="0"/>
          </a:p>
        </p:txBody>
      </p:sp>
      <p:sp>
        <p:nvSpPr>
          <p:cNvPr id="52" name="TextBox 51"/>
          <p:cNvSpPr txBox="1"/>
          <p:nvPr/>
        </p:nvSpPr>
        <p:spPr>
          <a:xfrm>
            <a:off x="4760105" y="5783987"/>
            <a:ext cx="703026" cy="646331"/>
          </a:xfrm>
          <a:prstGeom prst="rect">
            <a:avLst/>
          </a:prstGeom>
          <a:solidFill>
            <a:schemeClr val="bg1"/>
          </a:solidFill>
        </p:spPr>
        <p:txBody>
          <a:bodyPr wrap="square" rtlCol="0">
            <a:spAutoFit/>
          </a:bodyPr>
          <a:lstStyle/>
          <a:p>
            <a:r>
              <a:rPr lang="en-US" sz="3600" b="1" dirty="0" smtClean="0"/>
              <a:t>21</a:t>
            </a:r>
            <a:endParaRPr lang="en-US" sz="3600" b="1" dirty="0"/>
          </a:p>
        </p:txBody>
      </p:sp>
      <p:sp>
        <p:nvSpPr>
          <p:cNvPr id="57" name="Rectangle 56"/>
          <p:cNvSpPr/>
          <p:nvPr/>
        </p:nvSpPr>
        <p:spPr>
          <a:xfrm>
            <a:off x="4270510" y="1359400"/>
            <a:ext cx="3458639" cy="369332"/>
          </a:xfrm>
          <a:prstGeom prst="rect">
            <a:avLst/>
          </a:prstGeom>
        </p:spPr>
        <p:txBody>
          <a:bodyPr wrap="none">
            <a:spAutoFit/>
          </a:bodyPr>
          <a:lstStyle/>
          <a:p>
            <a:r>
              <a:rPr lang="en-US" b="1" dirty="0" smtClean="0"/>
              <a:t>Testing Challenge #10 - BUG HUNT</a:t>
            </a:r>
            <a:endParaRPr lang="en-US" b="1" dirty="0"/>
          </a:p>
        </p:txBody>
      </p:sp>
      <p:sp>
        <p:nvSpPr>
          <p:cNvPr id="60" name="Rectangle 59"/>
          <p:cNvSpPr/>
          <p:nvPr/>
        </p:nvSpPr>
        <p:spPr>
          <a:xfrm>
            <a:off x="21536" y="6430318"/>
            <a:ext cx="4721164" cy="461665"/>
          </a:xfrm>
          <a:prstGeom prst="rect">
            <a:avLst/>
          </a:prstGeom>
        </p:spPr>
        <p:txBody>
          <a:bodyPr wrap="none">
            <a:spAutoFit/>
          </a:bodyPr>
          <a:lstStyle/>
          <a:p>
            <a:r>
              <a:rPr lang="en-US" sz="2400" dirty="0" smtClean="0">
                <a:hlinkClick r:id="rId4"/>
              </a:rPr>
              <a:t>testingchallenges.thetestingmap.org</a:t>
            </a:r>
            <a:endParaRPr lang="en-US" sz="2400" dirty="0"/>
          </a:p>
        </p:txBody>
      </p:sp>
      <p:sp>
        <p:nvSpPr>
          <p:cNvPr id="2" name="Rectangle 1"/>
          <p:cNvSpPr/>
          <p:nvPr/>
        </p:nvSpPr>
        <p:spPr>
          <a:xfrm>
            <a:off x="472323" y="954462"/>
            <a:ext cx="5302092" cy="369332"/>
          </a:xfrm>
          <a:prstGeom prst="rect">
            <a:avLst/>
          </a:prstGeom>
        </p:spPr>
        <p:txBody>
          <a:bodyPr wrap="none">
            <a:spAutoFit/>
          </a:bodyPr>
          <a:lstStyle/>
          <a:p>
            <a:pPr lvl="1"/>
            <a:r>
              <a:rPr lang="en-US" b="1" i="1" dirty="0" smtClean="0"/>
              <a:t>18.1 In </a:t>
            </a:r>
            <a:r>
              <a:rPr lang="en-US" b="1" i="1" dirty="0"/>
              <a:t>order to properly test you need test cases</a:t>
            </a:r>
          </a:p>
        </p:txBody>
      </p:sp>
    </p:spTree>
    <p:extLst>
      <p:ext uri="{BB962C8B-B14F-4D97-AF65-F5344CB8AC3E}">
        <p14:creationId xmlns:p14="http://schemas.microsoft.com/office/powerpoint/2010/main" val="67619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10"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50"/>
                                        <p:tgtEl>
                                          <p:spTgt spid="34"/>
                                        </p:tgtEl>
                                      </p:cBhvr>
                                    </p:animEffect>
                                  </p:childTnLst>
                                </p:cTn>
                              </p:par>
                            </p:childTnLst>
                          </p:cTn>
                        </p:par>
                        <p:par>
                          <p:cTn id="36" fill="hold">
                            <p:stCondLst>
                              <p:cond delay="215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150"/>
                                        <p:tgtEl>
                                          <p:spTgt spid="35"/>
                                        </p:tgtEl>
                                      </p:cBhvr>
                                    </p:animEffect>
                                  </p:childTnLst>
                                </p:cTn>
                              </p:par>
                            </p:childTnLst>
                          </p:cTn>
                        </p:par>
                        <p:par>
                          <p:cTn id="40" fill="hold">
                            <p:stCondLst>
                              <p:cond delay="23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50"/>
                                        <p:tgtEl>
                                          <p:spTgt spid="36"/>
                                        </p:tgtEl>
                                      </p:cBhvr>
                                    </p:animEffect>
                                  </p:childTnLst>
                                </p:cTn>
                              </p:par>
                            </p:childTnLst>
                          </p:cTn>
                        </p:par>
                        <p:par>
                          <p:cTn id="44" fill="hold">
                            <p:stCondLst>
                              <p:cond delay="2450"/>
                            </p:stCondLst>
                            <p:childTnLst>
                              <p:par>
                                <p:cTn id="45" presetID="10"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50"/>
                                        <p:tgtEl>
                                          <p:spTgt spid="37"/>
                                        </p:tgtEl>
                                      </p:cBhvr>
                                    </p:animEffect>
                                  </p:childTnLst>
                                </p:cTn>
                              </p:par>
                            </p:childTnLst>
                          </p:cTn>
                        </p:par>
                        <p:par>
                          <p:cTn id="48" fill="hold">
                            <p:stCondLst>
                              <p:cond delay="260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50"/>
                                        <p:tgtEl>
                                          <p:spTgt spid="38"/>
                                        </p:tgtEl>
                                      </p:cBhvr>
                                    </p:animEffect>
                                  </p:childTnLst>
                                </p:cTn>
                              </p:par>
                            </p:childTnLst>
                          </p:cTn>
                        </p:par>
                        <p:par>
                          <p:cTn id="52" fill="hold">
                            <p:stCondLst>
                              <p:cond delay="2750"/>
                            </p:stCondLst>
                            <p:childTnLst>
                              <p:par>
                                <p:cTn id="53" presetID="10"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50"/>
                                        <p:tgtEl>
                                          <p:spTgt spid="39"/>
                                        </p:tgtEl>
                                      </p:cBhvr>
                                    </p:animEffect>
                                  </p:childTnLst>
                                </p:cTn>
                              </p:par>
                            </p:childTnLst>
                          </p:cTn>
                        </p:par>
                        <p:par>
                          <p:cTn id="56" fill="hold">
                            <p:stCondLst>
                              <p:cond delay="2900"/>
                            </p:stCondLst>
                            <p:childTnLst>
                              <p:par>
                                <p:cTn id="57" presetID="10" presetClass="entr" presetSubtype="0"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50"/>
                                        <p:tgtEl>
                                          <p:spTgt spid="40"/>
                                        </p:tgtEl>
                                      </p:cBhvr>
                                    </p:animEffect>
                                  </p:childTnLst>
                                </p:cTn>
                              </p:par>
                            </p:childTnLst>
                          </p:cTn>
                        </p:par>
                        <p:par>
                          <p:cTn id="60" fill="hold">
                            <p:stCondLst>
                              <p:cond delay="305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50"/>
                                        <p:tgtEl>
                                          <p:spTgt spid="41"/>
                                        </p:tgtEl>
                                      </p:cBhvr>
                                    </p:animEffect>
                                  </p:childTnLst>
                                </p:cTn>
                              </p:par>
                            </p:childTnLst>
                          </p:cTn>
                        </p:par>
                        <p:par>
                          <p:cTn id="64" fill="hold">
                            <p:stCondLst>
                              <p:cond delay="3200"/>
                            </p:stCondLst>
                            <p:childTnLst>
                              <p:par>
                                <p:cTn id="65" presetID="10" presetClass="entr" presetSubtype="0"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50"/>
                                        <p:tgtEl>
                                          <p:spTgt spid="42"/>
                                        </p:tgtEl>
                                      </p:cBhvr>
                                    </p:animEffect>
                                  </p:childTnLst>
                                </p:cTn>
                              </p:par>
                            </p:childTnLst>
                          </p:cTn>
                        </p:par>
                        <p:par>
                          <p:cTn id="68" fill="hold">
                            <p:stCondLst>
                              <p:cond delay="3350"/>
                            </p:stCondLst>
                            <p:childTnLst>
                              <p:par>
                                <p:cTn id="69" presetID="10" presetClass="entr" presetSubtype="0"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150"/>
                                        <p:tgtEl>
                                          <p:spTgt spid="43"/>
                                        </p:tgtEl>
                                      </p:cBhvr>
                                    </p:animEffect>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150"/>
                                        <p:tgtEl>
                                          <p:spTgt spid="44"/>
                                        </p:tgtEl>
                                      </p:cBhvr>
                                    </p:animEffect>
                                  </p:childTnLst>
                                </p:cTn>
                              </p:par>
                            </p:childTnLst>
                          </p:cTn>
                        </p:par>
                        <p:par>
                          <p:cTn id="76" fill="hold">
                            <p:stCondLst>
                              <p:cond delay="3650"/>
                            </p:stCondLst>
                            <p:childTnLst>
                              <p:par>
                                <p:cTn id="77" presetID="10"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150"/>
                                        <p:tgtEl>
                                          <p:spTgt spid="45"/>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150"/>
                                        <p:tgtEl>
                                          <p:spTgt spid="46"/>
                                        </p:tgtEl>
                                      </p:cBhvr>
                                    </p:animEffect>
                                  </p:childTnLst>
                                </p:cTn>
                              </p:par>
                            </p:childTnLst>
                          </p:cTn>
                        </p:par>
                        <p:par>
                          <p:cTn id="84" fill="hold">
                            <p:stCondLst>
                              <p:cond delay="3950"/>
                            </p:stCondLst>
                            <p:childTnLst>
                              <p:par>
                                <p:cTn id="85" presetID="10" presetClass="entr" presetSubtype="0"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150"/>
                                        <p:tgtEl>
                                          <p:spTgt spid="47"/>
                                        </p:tgtEl>
                                      </p:cBhvr>
                                    </p:animEffect>
                                  </p:childTnLst>
                                </p:cTn>
                              </p:par>
                            </p:childTnLst>
                          </p:cTn>
                        </p:par>
                        <p:par>
                          <p:cTn id="88" fill="hold">
                            <p:stCondLst>
                              <p:cond delay="4100"/>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150"/>
                                        <p:tgtEl>
                                          <p:spTgt spid="48"/>
                                        </p:tgtEl>
                                      </p:cBhvr>
                                    </p:animEffect>
                                  </p:childTnLst>
                                </p:cTn>
                              </p:par>
                            </p:childTnLst>
                          </p:cTn>
                        </p:par>
                        <p:par>
                          <p:cTn id="92" fill="hold">
                            <p:stCondLst>
                              <p:cond delay="4250"/>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150"/>
                                        <p:tgtEl>
                                          <p:spTgt spid="49"/>
                                        </p:tgtEl>
                                      </p:cBhvr>
                                    </p:animEffect>
                                  </p:childTnLst>
                                </p:cTn>
                              </p:par>
                            </p:childTnLst>
                          </p:cTn>
                        </p:par>
                        <p:par>
                          <p:cTn id="96" fill="hold">
                            <p:stCondLst>
                              <p:cond delay="4400"/>
                            </p:stCondLst>
                            <p:childTnLst>
                              <p:par>
                                <p:cTn id="97" presetID="10" presetClass="entr" presetSubtype="0" fill="hold" grpId="0"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50"/>
                                        <p:tgtEl>
                                          <p:spTgt spid="50"/>
                                        </p:tgtEl>
                                      </p:cBhvr>
                                    </p:animEffect>
                                  </p:childTnLst>
                                </p:cTn>
                              </p:par>
                            </p:childTnLst>
                          </p:cTn>
                        </p:par>
                        <p:par>
                          <p:cTn id="100" fill="hold">
                            <p:stCondLst>
                              <p:cond delay="4550"/>
                            </p:stCondLst>
                            <p:childTnLst>
                              <p:par>
                                <p:cTn id="101" presetID="10" presetClass="entr" presetSubtype="0" fill="hold" grpId="0" nodeType="after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150"/>
                                        <p:tgtEl>
                                          <p:spTgt spid="51"/>
                                        </p:tgtEl>
                                      </p:cBhvr>
                                    </p:animEffect>
                                  </p:childTnLst>
                                </p:cTn>
                              </p:par>
                            </p:childTnLst>
                          </p:cTn>
                        </p:par>
                        <p:par>
                          <p:cTn id="104" fill="hold">
                            <p:stCondLst>
                              <p:cond delay="4700"/>
                            </p:stCondLst>
                            <p:childTnLst>
                              <p:par>
                                <p:cTn id="105" presetID="10" presetClass="entr" presetSubtype="0" fill="hold" grpId="0" nodeType="after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fade">
                                      <p:cBhvr>
                                        <p:cTn id="107" dur="1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2" grpId="0" animBg="1"/>
      <p:bldP spid="33" grpId="0"/>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7" grpId="0"/>
      <p:bldP spid="60"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6947" y="1425392"/>
            <a:ext cx="3390900" cy="2860675"/>
          </a:xfrm>
          <a:ln>
            <a:solidFill>
              <a:schemeClr val="tx1"/>
            </a:solidFill>
          </a:ln>
        </p:spPr>
        <p:txBody>
          <a:bodyPr/>
          <a:lstStyle/>
          <a:p>
            <a:r>
              <a:rPr lang="en-US" dirty="0" smtClean="0"/>
              <a:t>Preconditions</a:t>
            </a:r>
          </a:p>
          <a:p>
            <a:r>
              <a:rPr lang="en-US" dirty="0" smtClean="0"/>
              <a:t>Steps</a:t>
            </a:r>
          </a:p>
          <a:p>
            <a:pPr lvl="1"/>
            <a:r>
              <a:rPr lang="en-US" dirty="0" smtClean="0"/>
              <a:t>Action</a:t>
            </a:r>
          </a:p>
          <a:p>
            <a:pPr lvl="1"/>
            <a:r>
              <a:rPr lang="en-US" dirty="0" smtClean="0"/>
              <a:t>Data</a:t>
            </a:r>
          </a:p>
          <a:p>
            <a:pPr lvl="1"/>
            <a:r>
              <a:rPr lang="en-US" dirty="0" smtClean="0"/>
              <a:t>Expected results</a:t>
            </a:r>
          </a:p>
          <a:p>
            <a:r>
              <a:rPr lang="en-US" dirty="0" smtClean="0"/>
              <a:t>Post conditions</a:t>
            </a:r>
            <a:endParaRPr lang="en-US" dirty="0"/>
          </a:p>
        </p:txBody>
      </p:sp>
      <p:sp>
        <p:nvSpPr>
          <p:cNvPr id="4" name="Title 1"/>
          <p:cNvSpPr>
            <a:spLocks noGrp="1"/>
          </p:cNvSpPr>
          <p:nvPr>
            <p:ph type="title"/>
          </p:nvPr>
        </p:nvSpPr>
        <p:spPr>
          <a:xfrm>
            <a:off x="0" y="0"/>
            <a:ext cx="12192000" cy="1325563"/>
          </a:xfrm>
        </p:spPr>
        <p:txBody>
          <a:bodyPr>
            <a:normAutofit/>
          </a:bodyPr>
          <a:lstStyle/>
          <a:p>
            <a:pPr lvl="1" algn="l" rtl="0">
              <a:lnSpc>
                <a:spcPct val="90000"/>
              </a:lnSpc>
              <a:spcBef>
                <a:spcPct val="0"/>
              </a:spcBef>
            </a:pPr>
            <a:r>
              <a:rPr lang="en-US" sz="4400" kern="1200" dirty="0">
                <a:solidFill>
                  <a:schemeClr val="tx1"/>
                </a:solidFill>
                <a:latin typeface="+mj-lt"/>
                <a:ea typeface="+mj-ea"/>
                <a:cs typeface="+mj-cs"/>
              </a:rPr>
              <a:t>18.1 In order to properly test you need test cases</a:t>
            </a:r>
          </a:p>
        </p:txBody>
      </p:sp>
      <p:sp>
        <p:nvSpPr>
          <p:cNvPr id="6" name="TextBox 5"/>
          <p:cNvSpPr txBox="1"/>
          <p:nvPr/>
        </p:nvSpPr>
        <p:spPr>
          <a:xfrm>
            <a:off x="5782887" y="3008640"/>
            <a:ext cx="5556738" cy="1569660"/>
          </a:xfrm>
          <a:prstGeom prst="rect">
            <a:avLst/>
          </a:prstGeom>
          <a:noFill/>
        </p:spPr>
        <p:txBody>
          <a:bodyPr wrap="square" rtlCol="0">
            <a:spAutoFit/>
          </a:bodyPr>
          <a:lstStyle/>
          <a:p>
            <a:r>
              <a:rPr lang="en-US" sz="9600" b="1" dirty="0" smtClean="0"/>
              <a:t>testability</a:t>
            </a:r>
            <a:endParaRPr lang="en-US" sz="9600" b="1" dirty="0"/>
          </a:p>
        </p:txBody>
      </p:sp>
      <p:sp>
        <p:nvSpPr>
          <p:cNvPr id="7" name="Freeform 6"/>
          <p:cNvSpPr/>
          <p:nvPr/>
        </p:nvSpPr>
        <p:spPr>
          <a:xfrm>
            <a:off x="3557847" y="169393"/>
            <a:ext cx="3192088" cy="1063795"/>
          </a:xfrm>
          <a:custGeom>
            <a:avLst/>
            <a:gdLst>
              <a:gd name="connsiteX0" fmla="*/ 2942706 w 3192088"/>
              <a:gd name="connsiteY0" fmla="*/ 179742 h 1063795"/>
              <a:gd name="connsiteX1" fmla="*/ 2859578 w 3192088"/>
              <a:gd name="connsiteY1" fmla="*/ 163116 h 1063795"/>
              <a:gd name="connsiteX2" fmla="*/ 2809702 w 3192088"/>
              <a:gd name="connsiteY2" fmla="*/ 129865 h 1063795"/>
              <a:gd name="connsiteX3" fmla="*/ 2510444 w 3192088"/>
              <a:gd name="connsiteY3" fmla="*/ 113240 h 1063795"/>
              <a:gd name="connsiteX4" fmla="*/ 2327564 w 3192088"/>
              <a:gd name="connsiteY4" fmla="*/ 96614 h 1063795"/>
              <a:gd name="connsiteX5" fmla="*/ 598517 w 3192088"/>
              <a:gd name="connsiteY5" fmla="*/ 96614 h 1063795"/>
              <a:gd name="connsiteX6" fmla="*/ 498764 w 3192088"/>
              <a:gd name="connsiteY6" fmla="*/ 129865 h 1063795"/>
              <a:gd name="connsiteX7" fmla="*/ 382386 w 3192088"/>
              <a:gd name="connsiteY7" fmla="*/ 146491 h 1063795"/>
              <a:gd name="connsiteX8" fmla="*/ 199506 w 3192088"/>
              <a:gd name="connsiteY8" fmla="*/ 229618 h 1063795"/>
              <a:gd name="connsiteX9" fmla="*/ 83128 w 3192088"/>
              <a:gd name="connsiteY9" fmla="*/ 296120 h 1063795"/>
              <a:gd name="connsiteX10" fmla="*/ 66502 w 3192088"/>
              <a:gd name="connsiteY10" fmla="*/ 345996 h 1063795"/>
              <a:gd name="connsiteX11" fmla="*/ 33251 w 3192088"/>
              <a:gd name="connsiteY11" fmla="*/ 412498 h 1063795"/>
              <a:gd name="connsiteX12" fmla="*/ 0 w 3192088"/>
              <a:gd name="connsiteY12" fmla="*/ 578752 h 1063795"/>
              <a:gd name="connsiteX13" fmla="*/ 16626 w 3192088"/>
              <a:gd name="connsiteY13" fmla="*/ 745007 h 1063795"/>
              <a:gd name="connsiteX14" fmla="*/ 33251 w 3192088"/>
              <a:gd name="connsiteY14" fmla="*/ 794883 h 1063795"/>
              <a:gd name="connsiteX15" fmla="*/ 166255 w 3192088"/>
              <a:gd name="connsiteY15" fmla="*/ 944512 h 1063795"/>
              <a:gd name="connsiteX16" fmla="*/ 266008 w 3192088"/>
              <a:gd name="connsiteY16" fmla="*/ 1011014 h 1063795"/>
              <a:gd name="connsiteX17" fmla="*/ 349135 w 3192088"/>
              <a:gd name="connsiteY17" fmla="*/ 1044265 h 1063795"/>
              <a:gd name="connsiteX18" fmla="*/ 2460568 w 3192088"/>
              <a:gd name="connsiteY18" fmla="*/ 1011014 h 1063795"/>
              <a:gd name="connsiteX19" fmla="*/ 2560320 w 3192088"/>
              <a:gd name="connsiteY19" fmla="*/ 994389 h 1063795"/>
              <a:gd name="connsiteX20" fmla="*/ 2676698 w 3192088"/>
              <a:gd name="connsiteY20" fmla="*/ 977763 h 1063795"/>
              <a:gd name="connsiteX21" fmla="*/ 2826328 w 3192088"/>
              <a:gd name="connsiteY21" fmla="*/ 944512 h 1063795"/>
              <a:gd name="connsiteX22" fmla="*/ 2892829 w 3192088"/>
              <a:gd name="connsiteY22" fmla="*/ 911262 h 1063795"/>
              <a:gd name="connsiteX23" fmla="*/ 2959331 w 3192088"/>
              <a:gd name="connsiteY23" fmla="*/ 894636 h 1063795"/>
              <a:gd name="connsiteX24" fmla="*/ 3025833 w 3192088"/>
              <a:gd name="connsiteY24" fmla="*/ 844760 h 1063795"/>
              <a:gd name="connsiteX25" fmla="*/ 3075709 w 3192088"/>
              <a:gd name="connsiteY25" fmla="*/ 811509 h 1063795"/>
              <a:gd name="connsiteX26" fmla="*/ 3108960 w 3192088"/>
              <a:gd name="connsiteY26" fmla="*/ 761632 h 1063795"/>
              <a:gd name="connsiteX27" fmla="*/ 3158837 w 3192088"/>
              <a:gd name="connsiteY27" fmla="*/ 728382 h 1063795"/>
              <a:gd name="connsiteX28" fmla="*/ 3192088 w 3192088"/>
              <a:gd name="connsiteY28" fmla="*/ 645254 h 1063795"/>
              <a:gd name="connsiteX29" fmla="*/ 3158837 w 3192088"/>
              <a:gd name="connsiteY29" fmla="*/ 362622 h 1063795"/>
              <a:gd name="connsiteX30" fmla="*/ 3142211 w 3192088"/>
              <a:gd name="connsiteY30" fmla="*/ 312745 h 1063795"/>
              <a:gd name="connsiteX31" fmla="*/ 3092335 w 3192088"/>
              <a:gd name="connsiteY31" fmla="*/ 262869 h 1063795"/>
              <a:gd name="connsiteX32" fmla="*/ 3059084 w 3192088"/>
              <a:gd name="connsiteY32" fmla="*/ 212992 h 1063795"/>
              <a:gd name="connsiteX33" fmla="*/ 2892829 w 3192088"/>
              <a:gd name="connsiteY33" fmla="*/ 212992 h 106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92088" h="1063795">
                <a:moveTo>
                  <a:pt x="2942706" y="179742"/>
                </a:moveTo>
                <a:cubicBezTo>
                  <a:pt x="2914997" y="174200"/>
                  <a:pt x="2886037" y="173038"/>
                  <a:pt x="2859578" y="163116"/>
                </a:cubicBezTo>
                <a:cubicBezTo>
                  <a:pt x="2840869" y="156100"/>
                  <a:pt x="2829482" y="132691"/>
                  <a:pt x="2809702" y="129865"/>
                </a:cubicBezTo>
                <a:cubicBezTo>
                  <a:pt x="2710800" y="115736"/>
                  <a:pt x="2610114" y="120114"/>
                  <a:pt x="2510444" y="113240"/>
                </a:cubicBezTo>
                <a:cubicBezTo>
                  <a:pt x="2449378" y="109029"/>
                  <a:pt x="2388524" y="102156"/>
                  <a:pt x="2327564" y="96614"/>
                </a:cubicBezTo>
                <a:cubicBezTo>
                  <a:pt x="1749326" y="-96128"/>
                  <a:pt x="2210056" y="51431"/>
                  <a:pt x="598517" y="96614"/>
                </a:cubicBezTo>
                <a:cubicBezTo>
                  <a:pt x="563481" y="97596"/>
                  <a:pt x="533461" y="124908"/>
                  <a:pt x="498764" y="129865"/>
                </a:cubicBezTo>
                <a:lnTo>
                  <a:pt x="382386" y="146491"/>
                </a:lnTo>
                <a:cubicBezTo>
                  <a:pt x="285485" y="178790"/>
                  <a:pt x="348185" y="155278"/>
                  <a:pt x="199506" y="229618"/>
                </a:cubicBezTo>
                <a:cubicBezTo>
                  <a:pt x="115131" y="271806"/>
                  <a:pt x="153626" y="249121"/>
                  <a:pt x="83128" y="296120"/>
                </a:cubicBezTo>
                <a:cubicBezTo>
                  <a:pt x="77586" y="312745"/>
                  <a:pt x="73405" y="329888"/>
                  <a:pt x="66502" y="345996"/>
                </a:cubicBezTo>
                <a:cubicBezTo>
                  <a:pt x="56739" y="368776"/>
                  <a:pt x="40060" y="388668"/>
                  <a:pt x="33251" y="412498"/>
                </a:cubicBezTo>
                <a:cubicBezTo>
                  <a:pt x="17725" y="466839"/>
                  <a:pt x="0" y="578752"/>
                  <a:pt x="0" y="578752"/>
                </a:cubicBezTo>
                <a:cubicBezTo>
                  <a:pt x="5542" y="634170"/>
                  <a:pt x="8157" y="689960"/>
                  <a:pt x="16626" y="745007"/>
                </a:cubicBezTo>
                <a:cubicBezTo>
                  <a:pt x="19291" y="762328"/>
                  <a:pt x="24740" y="779564"/>
                  <a:pt x="33251" y="794883"/>
                </a:cubicBezTo>
                <a:cubicBezTo>
                  <a:pt x="86339" y="890442"/>
                  <a:pt x="87741" y="889552"/>
                  <a:pt x="166255" y="944512"/>
                </a:cubicBezTo>
                <a:cubicBezTo>
                  <a:pt x="198994" y="967429"/>
                  <a:pt x="230925" y="991878"/>
                  <a:pt x="266008" y="1011014"/>
                </a:cubicBezTo>
                <a:cubicBezTo>
                  <a:pt x="292207" y="1025305"/>
                  <a:pt x="321426" y="1033181"/>
                  <a:pt x="349135" y="1044265"/>
                </a:cubicBezTo>
                <a:cubicBezTo>
                  <a:pt x="828889" y="1040234"/>
                  <a:pt x="1777716" y="1108565"/>
                  <a:pt x="2460568" y="1011014"/>
                </a:cubicBezTo>
                <a:cubicBezTo>
                  <a:pt x="2493939" y="1006247"/>
                  <a:pt x="2527003" y="999515"/>
                  <a:pt x="2560320" y="994389"/>
                </a:cubicBezTo>
                <a:cubicBezTo>
                  <a:pt x="2599051" y="988430"/>
                  <a:pt x="2638183" y="984985"/>
                  <a:pt x="2676698" y="977763"/>
                </a:cubicBezTo>
                <a:cubicBezTo>
                  <a:pt x="2726916" y="968347"/>
                  <a:pt x="2776451" y="955596"/>
                  <a:pt x="2826328" y="944512"/>
                </a:cubicBezTo>
                <a:cubicBezTo>
                  <a:pt x="2848495" y="933429"/>
                  <a:pt x="2869624" y="919964"/>
                  <a:pt x="2892829" y="911262"/>
                </a:cubicBezTo>
                <a:cubicBezTo>
                  <a:pt x="2914224" y="903239"/>
                  <a:pt x="2938894" y="904855"/>
                  <a:pt x="2959331" y="894636"/>
                </a:cubicBezTo>
                <a:cubicBezTo>
                  <a:pt x="2984115" y="882244"/>
                  <a:pt x="3003285" y="860866"/>
                  <a:pt x="3025833" y="844760"/>
                </a:cubicBezTo>
                <a:cubicBezTo>
                  <a:pt x="3042092" y="833146"/>
                  <a:pt x="3059084" y="822593"/>
                  <a:pt x="3075709" y="811509"/>
                </a:cubicBezTo>
                <a:cubicBezTo>
                  <a:pt x="3086793" y="794883"/>
                  <a:pt x="3094831" y="775761"/>
                  <a:pt x="3108960" y="761632"/>
                </a:cubicBezTo>
                <a:cubicBezTo>
                  <a:pt x="3123089" y="747503"/>
                  <a:pt x="3147223" y="744641"/>
                  <a:pt x="3158837" y="728382"/>
                </a:cubicBezTo>
                <a:cubicBezTo>
                  <a:pt x="3176183" y="704097"/>
                  <a:pt x="3181004" y="672963"/>
                  <a:pt x="3192088" y="645254"/>
                </a:cubicBezTo>
                <a:cubicBezTo>
                  <a:pt x="3181004" y="551043"/>
                  <a:pt x="3172909" y="456433"/>
                  <a:pt x="3158837" y="362622"/>
                </a:cubicBezTo>
                <a:cubicBezTo>
                  <a:pt x="3156237" y="345291"/>
                  <a:pt x="3151932" y="327327"/>
                  <a:pt x="3142211" y="312745"/>
                </a:cubicBezTo>
                <a:cubicBezTo>
                  <a:pt x="3129169" y="293182"/>
                  <a:pt x="3107387" y="280931"/>
                  <a:pt x="3092335" y="262869"/>
                </a:cubicBezTo>
                <a:cubicBezTo>
                  <a:pt x="3079543" y="247519"/>
                  <a:pt x="3078469" y="217838"/>
                  <a:pt x="3059084" y="212992"/>
                </a:cubicBezTo>
                <a:cubicBezTo>
                  <a:pt x="3005320" y="199551"/>
                  <a:pt x="2948247" y="212992"/>
                  <a:pt x="2892829" y="212992"/>
                </a:cubicBezTo>
              </a:path>
            </a:pathLst>
          </a:cu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5347854" y="1233188"/>
            <a:ext cx="1202575" cy="1775452"/>
          </a:xfrm>
          <a:prstGeom prst="straightConnector1">
            <a:avLst/>
          </a:prstGeom>
          <a:noFill/>
          <a:ln w="92075">
            <a:headEnd type="none"/>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10" name="Rectangle 9"/>
          <p:cNvSpPr/>
          <p:nvPr/>
        </p:nvSpPr>
        <p:spPr>
          <a:xfrm>
            <a:off x="166947" y="4286068"/>
            <a:ext cx="3390900" cy="2197860"/>
          </a:xfrm>
          <a:prstGeom prst="rect">
            <a:avLst/>
          </a:prstGeom>
          <a:ln>
            <a:solidFill>
              <a:schemeClr val="tx1"/>
            </a:solidFill>
          </a:ln>
        </p:spPr>
        <p:txBody>
          <a:bodyPr vert="horz" lIns="91440" tIns="45720" rIns="91440" bIns="45720" rtlCol="0">
            <a:normAutofit lnSpcReduction="10000"/>
          </a:bodyPr>
          <a:lstStyle/>
          <a:p>
            <a:pPr>
              <a:lnSpc>
                <a:spcPct val="90000"/>
              </a:lnSpc>
              <a:spcBef>
                <a:spcPts val="1000"/>
              </a:spcBef>
            </a:pPr>
            <a:r>
              <a:rPr lang="en-US" sz="2000" b="1" dirty="0"/>
              <a:t>Purpose of documentation</a:t>
            </a:r>
          </a:p>
          <a:p>
            <a:pPr marL="685800" lvl="1" indent="-228600">
              <a:lnSpc>
                <a:spcPct val="90000"/>
              </a:lnSpc>
              <a:spcBef>
                <a:spcPts val="500"/>
              </a:spcBef>
              <a:buFont typeface="Arial" panose="020B0604020202020204" pitchFamily="34" charset="0"/>
              <a:buChar char="•"/>
            </a:pPr>
            <a:r>
              <a:rPr lang="en-US" dirty="0"/>
              <a:t>Review</a:t>
            </a:r>
          </a:p>
          <a:p>
            <a:pPr marL="685800" lvl="1" indent="-228600">
              <a:lnSpc>
                <a:spcPct val="90000"/>
              </a:lnSpc>
              <a:spcBef>
                <a:spcPts val="500"/>
              </a:spcBef>
              <a:buFont typeface="Arial" panose="020B0604020202020204" pitchFamily="34" charset="0"/>
              <a:buChar char="•"/>
            </a:pPr>
            <a:r>
              <a:rPr lang="en-US" dirty="0"/>
              <a:t>Validation</a:t>
            </a:r>
          </a:p>
          <a:p>
            <a:pPr marL="685800" lvl="1" indent="-228600">
              <a:lnSpc>
                <a:spcPct val="90000"/>
              </a:lnSpc>
              <a:spcBef>
                <a:spcPts val="500"/>
              </a:spcBef>
              <a:buFont typeface="Arial" panose="020B0604020202020204" pitchFamily="34" charset="0"/>
              <a:buChar char="•"/>
            </a:pPr>
            <a:r>
              <a:rPr lang="en-US" dirty="0"/>
              <a:t>Execution tracking </a:t>
            </a:r>
          </a:p>
          <a:p>
            <a:pPr marL="685800" lvl="1" indent="-228600">
              <a:lnSpc>
                <a:spcPct val="90000"/>
              </a:lnSpc>
              <a:spcBef>
                <a:spcPts val="500"/>
              </a:spcBef>
              <a:buFont typeface="Arial" panose="020B0604020202020204" pitchFamily="34" charset="0"/>
              <a:buChar char="•"/>
            </a:pPr>
            <a:r>
              <a:rPr lang="en-US" dirty="0"/>
              <a:t>Reusability</a:t>
            </a:r>
          </a:p>
          <a:p>
            <a:pPr marL="685800" lvl="1" indent="-228600">
              <a:lnSpc>
                <a:spcPct val="90000"/>
              </a:lnSpc>
              <a:spcBef>
                <a:spcPts val="500"/>
              </a:spcBef>
              <a:buFont typeface="Arial" panose="020B0604020202020204" pitchFamily="34" charset="0"/>
              <a:buChar char="•"/>
            </a:pPr>
            <a:r>
              <a:rPr lang="en-US" dirty="0"/>
              <a:t>Evidence of activity</a:t>
            </a:r>
          </a:p>
          <a:p>
            <a:pPr marL="685800" lvl="1" indent="-228600">
              <a:lnSpc>
                <a:spcPct val="90000"/>
              </a:lnSpc>
              <a:spcBef>
                <a:spcPts val="500"/>
              </a:spcBef>
              <a:buFont typeface="Arial" panose="020B0604020202020204" pitchFamily="34" charset="0"/>
              <a:buChar char="•"/>
            </a:pPr>
            <a:r>
              <a:rPr lang="en-US" dirty="0"/>
              <a:t>Execution by anyone</a:t>
            </a:r>
          </a:p>
        </p:txBody>
      </p:sp>
      <p:sp>
        <p:nvSpPr>
          <p:cNvPr id="13" name="TextBox 12"/>
          <p:cNvSpPr txBox="1"/>
          <p:nvPr/>
        </p:nvSpPr>
        <p:spPr>
          <a:xfrm>
            <a:off x="1006186" y="1048522"/>
            <a:ext cx="1712422" cy="369332"/>
          </a:xfrm>
          <a:prstGeom prst="rect">
            <a:avLst/>
          </a:prstGeom>
          <a:noFill/>
        </p:spPr>
        <p:txBody>
          <a:bodyPr wrap="square" rtlCol="0">
            <a:spAutoFit/>
          </a:bodyPr>
          <a:lstStyle/>
          <a:p>
            <a:r>
              <a:rPr lang="en-US" b="1" dirty="0" smtClean="0"/>
              <a:t>Test Case</a:t>
            </a:r>
            <a:endParaRPr lang="en-US" b="1" dirty="0"/>
          </a:p>
        </p:txBody>
      </p:sp>
    </p:spTree>
    <p:extLst>
      <p:ext uri="{BB962C8B-B14F-4D97-AF65-F5344CB8AC3E}">
        <p14:creationId xmlns:p14="http://schemas.microsoft.com/office/powerpoint/2010/main" val="110541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fade">
                                      <p:cBhvr>
                                        <p:cTn id="15" dur="500"/>
                                        <p:tgtEl>
                                          <p:spTgt spid="3">
                                            <p:bg/>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par>
                          <p:cTn id="49" fill="hold">
                            <p:stCondLst>
                              <p:cond delay="1000"/>
                            </p:stCondLst>
                            <p:childTnLst>
                              <p:par>
                                <p:cTn id="50" presetID="22" presetClass="entr" presetSubtype="1"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up)">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p:bldP spid="6" grpId="0"/>
      <p:bldP spid="7" grpId="0" animBg="1"/>
      <p:bldP spid="10" grpId="0" animBg="1"/>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EFEFE"/>
              </a:clrFrom>
              <a:clrTo>
                <a:srgbClr val="FEFEFE">
                  <a:alpha val="0"/>
                </a:srgbClr>
              </a:clrTo>
            </a:clrChange>
          </a:blip>
          <a:stretch>
            <a:fillRect/>
          </a:stretch>
        </p:blipFill>
        <p:spPr>
          <a:xfrm>
            <a:off x="1400475" y="1325563"/>
            <a:ext cx="1479233" cy="1882660"/>
          </a:xfrm>
          <a:prstGeom prst="rect">
            <a:avLst/>
          </a:prstGeom>
        </p:spPr>
      </p:pic>
      <p:sp>
        <p:nvSpPr>
          <p:cNvPr id="3" name="Content Placeholder 2"/>
          <p:cNvSpPr>
            <a:spLocks noGrp="1"/>
          </p:cNvSpPr>
          <p:nvPr>
            <p:ph idx="1"/>
          </p:nvPr>
        </p:nvSpPr>
        <p:spPr/>
        <p:txBody>
          <a:bodyPr>
            <a:normAutofit fontScale="92500" lnSpcReduction="10000"/>
          </a:bodyPr>
          <a:lstStyle/>
          <a:p>
            <a:pPr marL="0" indent="0">
              <a:buNone/>
            </a:pPr>
            <a:r>
              <a:rPr lang="en-US" sz="6000" dirty="0" smtClean="0"/>
              <a:t>          (</a:t>
            </a:r>
            <a:r>
              <a:rPr lang="en-US" sz="6000" dirty="0" err="1" smtClean="0"/>
              <a:t>g,r,f,c,d,t,p</a:t>
            </a:r>
            <a:r>
              <a:rPr lang="en-US" sz="6000" dirty="0" smtClean="0"/>
              <a:t>) = testing</a:t>
            </a:r>
          </a:p>
          <a:p>
            <a:pPr lvl="4"/>
            <a:r>
              <a:rPr lang="en-US" sz="3800" dirty="0" smtClean="0"/>
              <a:t>goals</a:t>
            </a:r>
          </a:p>
          <a:p>
            <a:pPr lvl="4"/>
            <a:r>
              <a:rPr lang="en-US" sz="3800" dirty="0" smtClean="0"/>
              <a:t>resources</a:t>
            </a:r>
          </a:p>
          <a:p>
            <a:pPr lvl="4"/>
            <a:r>
              <a:rPr lang="en-US" sz="3800" dirty="0" smtClean="0"/>
              <a:t>functionality</a:t>
            </a:r>
          </a:p>
          <a:p>
            <a:pPr lvl="4"/>
            <a:r>
              <a:rPr lang="en-US" sz="3800" dirty="0"/>
              <a:t>c</a:t>
            </a:r>
            <a:r>
              <a:rPr lang="en-US" sz="3800" dirty="0" smtClean="0"/>
              <a:t>onfiguration</a:t>
            </a:r>
          </a:p>
          <a:p>
            <a:pPr lvl="4"/>
            <a:r>
              <a:rPr lang="en-US" sz="3800" dirty="0"/>
              <a:t>d</a:t>
            </a:r>
            <a:r>
              <a:rPr lang="en-US" sz="3800" dirty="0" smtClean="0"/>
              <a:t>ata</a:t>
            </a:r>
          </a:p>
          <a:p>
            <a:pPr lvl="4"/>
            <a:r>
              <a:rPr lang="en-US" sz="3800" dirty="0"/>
              <a:t>t</a:t>
            </a:r>
            <a:r>
              <a:rPr lang="en-US" sz="3800" dirty="0" smtClean="0"/>
              <a:t>ime</a:t>
            </a:r>
          </a:p>
          <a:p>
            <a:pPr lvl="4"/>
            <a:r>
              <a:rPr lang="en-US" sz="3800" dirty="0"/>
              <a:t>p</a:t>
            </a:r>
            <a:r>
              <a:rPr lang="en-US" sz="3800" dirty="0" smtClean="0"/>
              <a:t>eople (knowledge, skills, interactions)</a:t>
            </a:r>
            <a:endParaRPr lang="en-US" sz="3800" dirty="0"/>
          </a:p>
        </p:txBody>
      </p:sp>
      <p:sp>
        <p:nvSpPr>
          <p:cNvPr id="6" name="Title 1"/>
          <p:cNvSpPr>
            <a:spLocks noGrp="1"/>
          </p:cNvSpPr>
          <p:nvPr>
            <p:ph type="title"/>
          </p:nvPr>
        </p:nvSpPr>
        <p:spPr>
          <a:xfrm>
            <a:off x="0" y="0"/>
            <a:ext cx="10515600" cy="1325563"/>
          </a:xfrm>
        </p:spPr>
        <p:txBody>
          <a:bodyPr/>
          <a:lstStyle/>
          <a:p>
            <a:r>
              <a:rPr lang="en-US" dirty="0" smtClean="0"/>
              <a:t>19. What is software testing</a:t>
            </a:r>
            <a:endParaRPr lang="en-US" dirty="0"/>
          </a:p>
        </p:txBody>
      </p:sp>
      <p:sp>
        <p:nvSpPr>
          <p:cNvPr id="2" name="TextBox 1"/>
          <p:cNvSpPr txBox="1"/>
          <p:nvPr/>
        </p:nvSpPr>
        <p:spPr>
          <a:xfrm>
            <a:off x="5485040" y="2405742"/>
            <a:ext cx="753979" cy="369332"/>
          </a:xfrm>
          <a:prstGeom prst="rect">
            <a:avLst/>
          </a:prstGeom>
          <a:noFill/>
        </p:spPr>
        <p:txBody>
          <a:bodyPr wrap="square" rtlCol="0">
            <a:spAutoFit/>
          </a:bodyPr>
          <a:lstStyle/>
          <a:p>
            <a:r>
              <a:rPr lang="en-US" dirty="0" err="1" smtClean="0"/>
              <a:t>ksi</a:t>
            </a:r>
            <a:endParaRPr lang="en-US" dirty="0"/>
          </a:p>
        </p:txBody>
      </p:sp>
      <p:sp>
        <p:nvSpPr>
          <p:cNvPr id="5" name="TextBox 4"/>
          <p:cNvSpPr txBox="1"/>
          <p:nvPr/>
        </p:nvSpPr>
        <p:spPr>
          <a:xfrm>
            <a:off x="2879708" y="6006362"/>
            <a:ext cx="2331792" cy="646331"/>
          </a:xfrm>
          <a:prstGeom prst="rect">
            <a:avLst/>
          </a:prstGeom>
          <a:noFill/>
        </p:spPr>
        <p:txBody>
          <a:bodyPr wrap="none" rtlCol="0">
            <a:spAutoFit/>
          </a:bodyPr>
          <a:lstStyle/>
          <a:p>
            <a:r>
              <a:rPr lang="en-US" sz="3600" b="1" dirty="0" smtClean="0"/>
              <a:t>+testability</a:t>
            </a:r>
            <a:endParaRPr lang="en-US" sz="3600" b="1" dirty="0"/>
          </a:p>
        </p:txBody>
      </p:sp>
    </p:spTree>
    <p:extLst>
      <p:ext uri="{BB962C8B-B14F-4D97-AF65-F5344CB8AC3E}">
        <p14:creationId xmlns:p14="http://schemas.microsoft.com/office/powerpoint/2010/main" val="60814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wipe(left)">
                                      <p:cBhvr>
                                        <p:cTn id="24" dur="5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wipe(left)">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left)">
                                      <p:cBhvr>
                                        <p:cTn id="39" dur="5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wipe(left)">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wipe(left)">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Effect transition="in" filter="wipe(left)">
                                      <p:cBhvr>
                                        <p:cTn id="54" dur="500"/>
                                        <p:tgtEl>
                                          <p:spTgt spid="3">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EFEFE"/>
              </a:clrFrom>
              <a:clrTo>
                <a:srgbClr val="FEFEFE">
                  <a:alpha val="0"/>
                </a:srgbClr>
              </a:clrTo>
            </a:clrChange>
          </a:blip>
          <a:stretch>
            <a:fillRect/>
          </a:stretch>
        </p:blipFill>
        <p:spPr>
          <a:xfrm>
            <a:off x="1400475" y="1325563"/>
            <a:ext cx="1479233" cy="1882660"/>
          </a:xfrm>
          <a:prstGeom prst="rect">
            <a:avLst/>
          </a:prstGeom>
        </p:spPr>
      </p:pic>
      <p:sp>
        <p:nvSpPr>
          <p:cNvPr id="6" name="Title 1"/>
          <p:cNvSpPr>
            <a:spLocks noGrp="1"/>
          </p:cNvSpPr>
          <p:nvPr>
            <p:ph type="title"/>
          </p:nvPr>
        </p:nvSpPr>
        <p:spPr>
          <a:xfrm>
            <a:off x="0" y="0"/>
            <a:ext cx="10515600" cy="1325563"/>
          </a:xfrm>
        </p:spPr>
        <p:txBody>
          <a:bodyPr/>
          <a:lstStyle/>
          <a:p>
            <a:r>
              <a:rPr lang="en-US" dirty="0" smtClean="0"/>
              <a:t>19. What is software testing</a:t>
            </a:r>
            <a:endParaRPr lang="en-US" dirty="0"/>
          </a:p>
        </p:txBody>
      </p:sp>
      <p:sp>
        <p:nvSpPr>
          <p:cNvPr id="2" name="Rectangle 1"/>
          <p:cNvSpPr/>
          <p:nvPr/>
        </p:nvSpPr>
        <p:spPr>
          <a:xfrm>
            <a:off x="0" y="6477119"/>
            <a:ext cx="3170099" cy="461665"/>
          </a:xfrm>
          <a:prstGeom prst="rect">
            <a:avLst/>
          </a:prstGeom>
        </p:spPr>
        <p:txBody>
          <a:bodyPr wrap="none">
            <a:spAutoFit/>
          </a:bodyPr>
          <a:lstStyle/>
          <a:p>
            <a:r>
              <a:rPr lang="en-US" sz="2400" b="1" dirty="0" smtClean="0">
                <a:solidFill>
                  <a:schemeClr val="accent5"/>
                </a:solidFill>
              </a:rPr>
              <a:t>testingis.brainforit.com</a:t>
            </a:r>
            <a:endParaRPr lang="en-US" b="1" dirty="0">
              <a:solidFill>
                <a:schemeClr val="accent5"/>
              </a:solidFill>
            </a:endParaRPr>
          </a:p>
        </p:txBody>
      </p:sp>
      <p:pic>
        <p:nvPicPr>
          <p:cNvPr id="7" name="Picture 6"/>
          <p:cNvPicPr>
            <a:picLocks noChangeAspect="1"/>
          </p:cNvPicPr>
          <p:nvPr/>
        </p:nvPicPr>
        <p:blipFill>
          <a:blip r:embed="rId4"/>
          <a:stretch>
            <a:fillRect/>
          </a:stretch>
        </p:blipFill>
        <p:spPr>
          <a:xfrm>
            <a:off x="137623" y="3901051"/>
            <a:ext cx="2219834" cy="1330253"/>
          </a:xfrm>
          <a:prstGeom prst="rect">
            <a:avLst/>
          </a:prstGeom>
          <a:ln w="22225">
            <a:solidFill>
              <a:schemeClr val="tx1"/>
            </a:solidFill>
          </a:ln>
        </p:spPr>
      </p:pic>
      <p:pic>
        <p:nvPicPr>
          <p:cNvPr id="8" name="Picture 7"/>
          <p:cNvPicPr>
            <a:picLocks noChangeAspect="1"/>
          </p:cNvPicPr>
          <p:nvPr/>
        </p:nvPicPr>
        <p:blipFill>
          <a:blip r:embed="rId5"/>
          <a:stretch>
            <a:fillRect/>
          </a:stretch>
        </p:blipFill>
        <p:spPr>
          <a:xfrm>
            <a:off x="3002854" y="3901051"/>
            <a:ext cx="1744465" cy="517332"/>
          </a:xfrm>
          <a:prstGeom prst="rect">
            <a:avLst/>
          </a:prstGeom>
          <a:ln w="22225">
            <a:solidFill>
              <a:schemeClr val="tx1"/>
            </a:solidFill>
          </a:ln>
        </p:spPr>
      </p:pic>
      <p:pic>
        <p:nvPicPr>
          <p:cNvPr id="9" name="Picture 8"/>
          <p:cNvPicPr>
            <a:picLocks noChangeAspect="1"/>
          </p:cNvPicPr>
          <p:nvPr/>
        </p:nvPicPr>
        <p:blipFill>
          <a:blip r:embed="rId6"/>
          <a:stretch>
            <a:fillRect/>
          </a:stretch>
        </p:blipFill>
        <p:spPr>
          <a:xfrm>
            <a:off x="5392716" y="3901051"/>
            <a:ext cx="1790367" cy="742020"/>
          </a:xfrm>
          <a:prstGeom prst="rect">
            <a:avLst/>
          </a:prstGeom>
          <a:ln w="22225">
            <a:solidFill>
              <a:schemeClr val="tx1"/>
            </a:solidFill>
          </a:ln>
        </p:spPr>
      </p:pic>
      <p:pic>
        <p:nvPicPr>
          <p:cNvPr id="10" name="Picture 9"/>
          <p:cNvPicPr>
            <a:picLocks noChangeAspect="1"/>
          </p:cNvPicPr>
          <p:nvPr/>
        </p:nvPicPr>
        <p:blipFill>
          <a:blip r:embed="rId7"/>
          <a:stretch>
            <a:fillRect/>
          </a:stretch>
        </p:blipFill>
        <p:spPr>
          <a:xfrm>
            <a:off x="7828480" y="3901051"/>
            <a:ext cx="1490030" cy="472962"/>
          </a:xfrm>
          <a:prstGeom prst="rect">
            <a:avLst/>
          </a:prstGeom>
          <a:ln w="22225">
            <a:solidFill>
              <a:schemeClr val="tx1"/>
            </a:solidFill>
          </a:ln>
        </p:spPr>
      </p:pic>
      <p:pic>
        <p:nvPicPr>
          <p:cNvPr id="11" name="Picture 10"/>
          <p:cNvPicPr>
            <a:picLocks noChangeAspect="1"/>
          </p:cNvPicPr>
          <p:nvPr/>
        </p:nvPicPr>
        <p:blipFill>
          <a:blip r:embed="rId8"/>
          <a:stretch>
            <a:fillRect/>
          </a:stretch>
        </p:blipFill>
        <p:spPr>
          <a:xfrm>
            <a:off x="9963910" y="3901051"/>
            <a:ext cx="1801831" cy="596895"/>
          </a:xfrm>
          <a:prstGeom prst="rect">
            <a:avLst/>
          </a:prstGeom>
          <a:ln w="22225">
            <a:solidFill>
              <a:schemeClr val="tx1"/>
            </a:solidFill>
          </a:ln>
        </p:spPr>
      </p:pic>
      <p:sp>
        <p:nvSpPr>
          <p:cNvPr id="12" name="TextBox 11"/>
          <p:cNvSpPr txBox="1"/>
          <p:nvPr/>
        </p:nvSpPr>
        <p:spPr>
          <a:xfrm>
            <a:off x="2514600" y="4772123"/>
            <a:ext cx="9677400" cy="584775"/>
          </a:xfrm>
          <a:prstGeom prst="rect">
            <a:avLst/>
          </a:prstGeom>
          <a:noFill/>
        </p:spPr>
        <p:txBody>
          <a:bodyPr wrap="square" rtlCol="0">
            <a:spAutoFit/>
          </a:bodyPr>
          <a:lstStyle/>
          <a:p>
            <a:r>
              <a:rPr lang="en-US" sz="3200" dirty="0" smtClean="0"/>
              <a:t>……………………………20 steps……………………………………………</a:t>
            </a:r>
            <a:endParaRPr lang="en-US" sz="3200" dirty="0"/>
          </a:p>
        </p:txBody>
      </p:sp>
      <p:sp>
        <p:nvSpPr>
          <p:cNvPr id="13" name="Right Arrow 12"/>
          <p:cNvSpPr/>
          <p:nvPr/>
        </p:nvSpPr>
        <p:spPr>
          <a:xfrm>
            <a:off x="2535171" y="3901051"/>
            <a:ext cx="289969" cy="31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4925033" y="3901051"/>
            <a:ext cx="289969" cy="31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7360797" y="3901051"/>
            <a:ext cx="289969" cy="31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9496224" y="3901051"/>
            <a:ext cx="289969" cy="31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p:cNvSpPr>
            <a:spLocks noGrp="1"/>
          </p:cNvSpPr>
          <p:nvPr>
            <p:ph idx="1"/>
          </p:nvPr>
        </p:nvSpPr>
        <p:spPr>
          <a:xfrm>
            <a:off x="838200" y="1825625"/>
            <a:ext cx="10515600" cy="4351338"/>
          </a:xfrm>
        </p:spPr>
        <p:txBody>
          <a:bodyPr>
            <a:normAutofit/>
          </a:bodyPr>
          <a:lstStyle/>
          <a:p>
            <a:pPr marL="0" indent="0">
              <a:buNone/>
            </a:pPr>
            <a:r>
              <a:rPr lang="en-US" sz="6000" dirty="0" smtClean="0"/>
              <a:t>          (</a:t>
            </a:r>
            <a:r>
              <a:rPr lang="en-US" sz="6000" dirty="0" err="1" smtClean="0"/>
              <a:t>g,r,f,c,d,t,p</a:t>
            </a:r>
            <a:r>
              <a:rPr lang="en-US" sz="6000" dirty="0" smtClean="0"/>
              <a:t>) = testing</a:t>
            </a:r>
          </a:p>
          <a:p>
            <a:pPr marL="1828800" lvl="4" indent="0">
              <a:buNone/>
            </a:pPr>
            <a:endParaRPr lang="en-US" sz="3800" dirty="0"/>
          </a:p>
        </p:txBody>
      </p:sp>
    </p:spTree>
    <p:extLst>
      <p:ext uri="{BB962C8B-B14F-4D97-AF65-F5344CB8AC3E}">
        <p14:creationId xmlns:p14="http://schemas.microsoft.com/office/powerpoint/2010/main" val="379926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00"/>
                                        <p:tgtEl>
                                          <p:spTgt spid="13"/>
                                        </p:tgtEl>
                                      </p:cBhvr>
                                    </p:animEffec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00"/>
                                        <p:tgtEl>
                                          <p:spTgt spid="8"/>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100"/>
                                        <p:tgtEl>
                                          <p:spTgt spid="14"/>
                                        </p:tgtEl>
                                      </p:cBhvr>
                                    </p:animEffect>
                                  </p:childTnLst>
                                </p:cTn>
                              </p:par>
                            </p:childTnLst>
                          </p:cTn>
                        </p:par>
                        <p:par>
                          <p:cTn id="24" fill="hold">
                            <p:stCondLst>
                              <p:cond delay="13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00"/>
                                        <p:tgtEl>
                                          <p:spTgt spid="9"/>
                                        </p:tgtEl>
                                      </p:cBhvr>
                                    </p:animEffect>
                                  </p:childTnLst>
                                </p:cTn>
                              </p:par>
                            </p:childTnLst>
                          </p:cTn>
                        </p:par>
                        <p:par>
                          <p:cTn id="28" fill="hold">
                            <p:stCondLst>
                              <p:cond delay="14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100"/>
                                        <p:tgtEl>
                                          <p:spTgt spid="15"/>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100"/>
                                        <p:tgtEl>
                                          <p:spTgt spid="10"/>
                                        </p:tgtEl>
                                      </p:cBhvr>
                                    </p:animEffect>
                                  </p:childTnLst>
                                </p:cTn>
                              </p:par>
                            </p:childTnLst>
                          </p:cTn>
                        </p:par>
                        <p:par>
                          <p:cTn id="36" fill="hold">
                            <p:stCondLst>
                              <p:cond delay="16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100"/>
                                        <p:tgtEl>
                                          <p:spTgt spid="16"/>
                                        </p:tgtEl>
                                      </p:cBhvr>
                                    </p:animEffect>
                                  </p:childTnLst>
                                </p:cTn>
                              </p:par>
                            </p:childTnLst>
                          </p:cTn>
                        </p:par>
                        <p:par>
                          <p:cTn id="40" fill="hold">
                            <p:stCondLst>
                              <p:cond delay="17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1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19. </a:t>
            </a:r>
            <a:r>
              <a:rPr lang="en-US" dirty="0"/>
              <a:t>What is software testing</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352" y="1586209"/>
            <a:ext cx="7534275" cy="4924425"/>
          </a:xfrm>
          <a:prstGeom prst="rect">
            <a:avLst/>
          </a:prstGeom>
        </p:spPr>
      </p:pic>
      <p:sp>
        <p:nvSpPr>
          <p:cNvPr id="7" name="Rectangle 6"/>
          <p:cNvSpPr/>
          <p:nvPr/>
        </p:nvSpPr>
        <p:spPr>
          <a:xfrm>
            <a:off x="0" y="6457727"/>
            <a:ext cx="4076885" cy="461665"/>
          </a:xfrm>
          <a:prstGeom prst="rect">
            <a:avLst/>
          </a:prstGeom>
        </p:spPr>
        <p:txBody>
          <a:bodyPr wrap="none">
            <a:spAutoFit/>
          </a:bodyPr>
          <a:lstStyle/>
          <a:p>
            <a:r>
              <a:rPr lang="en-US" sz="2400" dirty="0" smtClean="0">
                <a:hlinkClick r:id="rId4" action="ppaction://hlinkfile"/>
              </a:rPr>
              <a:t>schoolsoftesting.brainforit.com</a:t>
            </a:r>
            <a:endParaRPr lang="en-US" sz="2400" dirty="0"/>
          </a:p>
        </p:txBody>
      </p:sp>
      <p:sp>
        <p:nvSpPr>
          <p:cNvPr id="8" name="TextBox 7"/>
          <p:cNvSpPr txBox="1"/>
          <p:nvPr/>
        </p:nvSpPr>
        <p:spPr>
          <a:xfrm>
            <a:off x="1739559" y="3403295"/>
            <a:ext cx="1219200" cy="369332"/>
          </a:xfrm>
          <a:prstGeom prst="rect">
            <a:avLst/>
          </a:prstGeom>
          <a:noFill/>
        </p:spPr>
        <p:txBody>
          <a:bodyPr wrap="square" rtlCol="0">
            <a:spAutoFit/>
          </a:bodyPr>
          <a:lstStyle/>
          <a:p>
            <a:r>
              <a:rPr lang="en-US" b="1" dirty="0" smtClean="0">
                <a:solidFill>
                  <a:srgbClr val="7030A0"/>
                </a:solidFill>
              </a:rPr>
              <a:t>Analytical </a:t>
            </a:r>
            <a:endParaRPr lang="en-US" b="1" dirty="0">
              <a:solidFill>
                <a:srgbClr val="7030A0"/>
              </a:solidFill>
            </a:endParaRPr>
          </a:p>
        </p:txBody>
      </p:sp>
      <p:cxnSp>
        <p:nvCxnSpPr>
          <p:cNvPr id="10" name="Straight Connector 9"/>
          <p:cNvCxnSpPr/>
          <p:nvPr/>
        </p:nvCxnSpPr>
        <p:spPr>
          <a:xfrm>
            <a:off x="2730500" y="3663941"/>
            <a:ext cx="1117600" cy="1239239"/>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376310" y="3057158"/>
            <a:ext cx="1360790" cy="1759335"/>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795062" y="2730572"/>
            <a:ext cx="997697" cy="369332"/>
          </a:xfrm>
          <a:prstGeom prst="rect">
            <a:avLst/>
          </a:prstGeom>
          <a:noFill/>
        </p:spPr>
        <p:txBody>
          <a:bodyPr wrap="square" rtlCol="0">
            <a:spAutoFit/>
          </a:bodyPr>
          <a:lstStyle/>
          <a:p>
            <a:r>
              <a:rPr lang="en-US" b="1" dirty="0" smtClean="0">
                <a:solidFill>
                  <a:srgbClr val="7030A0"/>
                </a:solidFill>
              </a:rPr>
              <a:t>Factory </a:t>
            </a:r>
            <a:endParaRPr lang="en-US" b="1" dirty="0">
              <a:solidFill>
                <a:srgbClr val="7030A0"/>
              </a:solidFill>
            </a:endParaRPr>
          </a:p>
        </p:txBody>
      </p:sp>
      <p:cxnSp>
        <p:nvCxnSpPr>
          <p:cNvPr id="14" name="Straight Connector 13"/>
          <p:cNvCxnSpPr/>
          <p:nvPr/>
        </p:nvCxnSpPr>
        <p:spPr>
          <a:xfrm>
            <a:off x="4267150" y="2625716"/>
            <a:ext cx="1347744" cy="2190777"/>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781318" y="2225329"/>
            <a:ext cx="997697" cy="369332"/>
          </a:xfrm>
          <a:prstGeom prst="rect">
            <a:avLst/>
          </a:prstGeom>
          <a:noFill/>
        </p:spPr>
        <p:txBody>
          <a:bodyPr wrap="square" rtlCol="0">
            <a:spAutoFit/>
          </a:bodyPr>
          <a:lstStyle/>
          <a:p>
            <a:r>
              <a:rPr lang="en-US" b="1" dirty="0" smtClean="0">
                <a:solidFill>
                  <a:srgbClr val="7030A0"/>
                </a:solidFill>
              </a:rPr>
              <a:t>Control </a:t>
            </a:r>
            <a:endParaRPr lang="en-US" b="1" dirty="0">
              <a:solidFill>
                <a:srgbClr val="7030A0"/>
              </a:solidFill>
            </a:endParaRPr>
          </a:p>
        </p:txBody>
      </p:sp>
      <p:cxnSp>
        <p:nvCxnSpPr>
          <p:cNvPr id="24" name="Straight Connector 23"/>
          <p:cNvCxnSpPr>
            <a:stCxn id="25" idx="2"/>
          </p:cNvCxnSpPr>
          <p:nvPr/>
        </p:nvCxnSpPr>
        <p:spPr>
          <a:xfrm>
            <a:off x="5417842" y="1842494"/>
            <a:ext cx="1064253" cy="3087046"/>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46359" y="1473162"/>
            <a:ext cx="2142965" cy="369332"/>
          </a:xfrm>
          <a:prstGeom prst="rect">
            <a:avLst/>
          </a:prstGeom>
          <a:noFill/>
        </p:spPr>
        <p:txBody>
          <a:bodyPr wrap="square" rtlCol="0">
            <a:spAutoFit/>
          </a:bodyPr>
          <a:lstStyle/>
          <a:p>
            <a:r>
              <a:rPr lang="en-US" b="1" dirty="0" smtClean="0">
                <a:solidFill>
                  <a:srgbClr val="7030A0"/>
                </a:solidFill>
              </a:rPr>
              <a:t>Quality Assurance </a:t>
            </a:r>
            <a:endParaRPr lang="en-US" b="1" dirty="0">
              <a:solidFill>
                <a:srgbClr val="7030A0"/>
              </a:solidFill>
            </a:endParaRPr>
          </a:p>
        </p:txBody>
      </p:sp>
      <p:cxnSp>
        <p:nvCxnSpPr>
          <p:cNvPr id="27" name="Straight Connector 26"/>
          <p:cNvCxnSpPr/>
          <p:nvPr/>
        </p:nvCxnSpPr>
        <p:spPr>
          <a:xfrm flipH="1">
            <a:off x="7959565" y="2493359"/>
            <a:ext cx="953542" cy="2409821"/>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379714" y="2072453"/>
            <a:ext cx="1600524" cy="369332"/>
          </a:xfrm>
          <a:prstGeom prst="rect">
            <a:avLst/>
          </a:prstGeom>
          <a:noFill/>
        </p:spPr>
        <p:txBody>
          <a:bodyPr wrap="square" rtlCol="0">
            <a:spAutoFit/>
          </a:bodyPr>
          <a:lstStyle/>
          <a:p>
            <a:r>
              <a:rPr lang="en-US" b="1" dirty="0" smtClean="0">
                <a:solidFill>
                  <a:srgbClr val="7030A0"/>
                </a:solidFill>
              </a:rPr>
              <a:t>Agile Testing</a:t>
            </a:r>
            <a:endParaRPr lang="en-US" b="1" dirty="0">
              <a:solidFill>
                <a:srgbClr val="7030A0"/>
              </a:solidFill>
            </a:endParaRPr>
          </a:p>
        </p:txBody>
      </p:sp>
      <p:cxnSp>
        <p:nvCxnSpPr>
          <p:cNvPr id="32" name="Straight Connector 31"/>
          <p:cNvCxnSpPr/>
          <p:nvPr/>
        </p:nvCxnSpPr>
        <p:spPr>
          <a:xfrm flipH="1">
            <a:off x="7209318" y="1955541"/>
            <a:ext cx="165087" cy="2944455"/>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781581" y="1575292"/>
            <a:ext cx="1600524" cy="369332"/>
          </a:xfrm>
          <a:prstGeom prst="rect">
            <a:avLst/>
          </a:prstGeom>
          <a:noFill/>
        </p:spPr>
        <p:txBody>
          <a:bodyPr wrap="square" rtlCol="0">
            <a:spAutoFit/>
          </a:bodyPr>
          <a:lstStyle/>
          <a:p>
            <a:r>
              <a:rPr lang="en-US" b="1" dirty="0" smtClean="0">
                <a:solidFill>
                  <a:srgbClr val="7030A0"/>
                </a:solidFill>
              </a:rPr>
              <a:t>Context driven </a:t>
            </a:r>
            <a:endParaRPr lang="en-US" b="1" dirty="0">
              <a:solidFill>
                <a:srgbClr val="7030A0"/>
              </a:solidFill>
            </a:endParaRPr>
          </a:p>
        </p:txBody>
      </p:sp>
      <p:cxnSp>
        <p:nvCxnSpPr>
          <p:cNvPr id="36" name="Straight Connector 35"/>
          <p:cNvCxnSpPr/>
          <p:nvPr/>
        </p:nvCxnSpPr>
        <p:spPr>
          <a:xfrm flipH="1">
            <a:off x="8716241" y="3381604"/>
            <a:ext cx="988822" cy="1518392"/>
          </a:xfrm>
          <a:prstGeom prst="line">
            <a:avLst/>
          </a:prstGeom>
          <a:ln w="28575">
            <a:solidFill>
              <a:srgbClr val="7030A0"/>
            </a:solidFill>
            <a:head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179976" y="2981178"/>
            <a:ext cx="1335624" cy="369332"/>
          </a:xfrm>
          <a:prstGeom prst="rect">
            <a:avLst/>
          </a:prstGeom>
          <a:noFill/>
        </p:spPr>
        <p:txBody>
          <a:bodyPr wrap="square" rtlCol="0">
            <a:spAutoFit/>
          </a:bodyPr>
          <a:lstStyle/>
          <a:p>
            <a:r>
              <a:rPr lang="en-US" b="1" dirty="0" smtClean="0">
                <a:solidFill>
                  <a:srgbClr val="7030A0"/>
                </a:solidFill>
              </a:rPr>
              <a:t>Test Driven</a:t>
            </a:r>
            <a:endParaRPr lang="en-US" b="1" dirty="0">
              <a:solidFill>
                <a:srgbClr val="7030A0"/>
              </a:solidFill>
            </a:endParaRPr>
          </a:p>
        </p:txBody>
      </p:sp>
    </p:spTree>
    <p:extLst>
      <p:ext uri="{BB962C8B-B14F-4D97-AF65-F5344CB8AC3E}">
        <p14:creationId xmlns:p14="http://schemas.microsoft.com/office/powerpoint/2010/main" val="183835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down)">
                                      <p:cBhvr>
                                        <p:cTn id="57" dur="500"/>
                                        <p:tgtEl>
                                          <p:spTgt spid="27"/>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down)">
                                      <p:cBhvr>
                                        <p:cTn id="66" dur="500"/>
                                        <p:tgtEl>
                                          <p:spTgt spid="36"/>
                                        </p:tgtEl>
                                      </p:cBhvr>
                                    </p:animEffect>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6" grpId="0"/>
      <p:bldP spid="25" grpId="0"/>
      <p:bldP spid="28" grpId="0"/>
      <p:bldP spid="33" grpId="0"/>
      <p:bldP spid="3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0515600" cy="1325563"/>
          </a:xfrm>
        </p:spPr>
        <p:txBody>
          <a:bodyPr/>
          <a:lstStyle/>
          <a:p>
            <a:r>
              <a:rPr lang="en-US" dirty="0" smtClean="0"/>
              <a:t>19. </a:t>
            </a:r>
            <a:r>
              <a:rPr lang="en-US" dirty="0"/>
              <a:t>What is software testing</a:t>
            </a:r>
          </a:p>
        </p:txBody>
      </p:sp>
      <p:sp>
        <p:nvSpPr>
          <p:cNvPr id="5" name="Title 1"/>
          <p:cNvSpPr>
            <a:spLocks noGrp="1"/>
          </p:cNvSpPr>
          <p:nvPr>
            <p:ph idx="1"/>
          </p:nvPr>
        </p:nvSpPr>
        <p:spPr/>
        <p:txBody>
          <a:bodyPr>
            <a:normAutofit/>
          </a:bodyPr>
          <a:lstStyle/>
          <a:p>
            <a:pPr marL="0" indent="0">
              <a:buNone/>
            </a:pPr>
            <a:r>
              <a:rPr lang="en-US" sz="4800" dirty="0"/>
              <a:t>You have </a:t>
            </a:r>
            <a:r>
              <a:rPr lang="en-US" sz="4800" dirty="0" smtClean="0"/>
              <a:t>good </a:t>
            </a:r>
            <a:r>
              <a:rPr lang="en-US" sz="4800" dirty="0"/>
              <a:t>choices and other choices</a:t>
            </a:r>
            <a:r>
              <a:rPr lang="en-US" sz="4800" dirty="0" smtClean="0"/>
              <a:t>.</a:t>
            </a:r>
          </a:p>
          <a:p>
            <a:pPr marL="0" indent="0">
              <a:buNone/>
            </a:pPr>
            <a:endParaRPr lang="en-US" sz="2000" dirty="0" smtClean="0"/>
          </a:p>
          <a:p>
            <a:pPr marL="0" indent="0">
              <a:buNone/>
            </a:pPr>
            <a:r>
              <a:rPr lang="en-US" sz="8000" dirty="0" smtClean="0"/>
              <a:t>Testing </a:t>
            </a:r>
            <a:r>
              <a:rPr lang="en-US" sz="8000" dirty="0"/>
              <a:t>is a good choice!</a:t>
            </a:r>
          </a:p>
        </p:txBody>
      </p:sp>
    </p:spTree>
    <p:extLst>
      <p:ext uri="{BB962C8B-B14F-4D97-AF65-F5344CB8AC3E}">
        <p14:creationId xmlns:p14="http://schemas.microsoft.com/office/powerpoint/2010/main" val="426269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5657850" y="400050"/>
            <a:ext cx="7191375" cy="5867400"/>
          </a:xfrm>
          <a:prstGeom prst="rect">
            <a:avLst/>
          </a:prstGeom>
        </p:spPr>
      </p:pic>
      <p:pic>
        <p:nvPicPr>
          <p:cNvPr id="4" name="Picture 3"/>
          <p:cNvPicPr>
            <a:picLocks noChangeAspect="1"/>
          </p:cNvPicPr>
          <p:nvPr/>
        </p:nvPicPr>
        <p:blipFill>
          <a:blip r:embed="rId4">
            <a:clrChange>
              <a:clrFrom>
                <a:srgbClr val="FFFFFF"/>
              </a:clrFrom>
              <a:clrTo>
                <a:srgbClr val="FFFFFF">
                  <a:alpha val="0"/>
                </a:srgbClr>
              </a:clrTo>
            </a:clrChange>
          </a:blip>
          <a:stretch>
            <a:fillRect/>
          </a:stretch>
        </p:blipFill>
        <p:spPr>
          <a:xfrm>
            <a:off x="6972300" y="542925"/>
            <a:ext cx="4838700" cy="4210050"/>
          </a:xfrm>
          <a:prstGeom prst="rect">
            <a:avLst/>
          </a:prstGeom>
        </p:spPr>
      </p:pic>
      <p:sp>
        <p:nvSpPr>
          <p:cNvPr id="6" name="Title 1"/>
          <p:cNvSpPr txBox="1">
            <a:spLocks/>
          </p:cNvSpPr>
          <p:nvPr/>
        </p:nvSpPr>
        <p:spPr>
          <a:xfrm>
            <a:off x="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t>What should be in the mind of a tester?</a:t>
            </a:r>
            <a:endParaRPr lang="en-US" sz="3600" dirty="0"/>
          </a:p>
        </p:txBody>
      </p:sp>
    </p:spTree>
    <p:extLst>
      <p:ext uri="{BB962C8B-B14F-4D97-AF65-F5344CB8AC3E}">
        <p14:creationId xmlns:p14="http://schemas.microsoft.com/office/powerpoint/2010/main" val="371647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5657850" y="400050"/>
            <a:ext cx="7191375" cy="5867400"/>
          </a:xfrm>
          <a:prstGeom prst="rect">
            <a:avLst/>
          </a:prstGeom>
        </p:spPr>
      </p:pic>
      <p:pic>
        <p:nvPicPr>
          <p:cNvPr id="7" name="Picture 6"/>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99634" y="971731"/>
            <a:ext cx="3220847" cy="2147397"/>
          </a:xfrm>
          <a:prstGeom prst="rect">
            <a:avLst/>
          </a:prstGeom>
        </p:spPr>
      </p:pic>
      <p:sp>
        <p:nvSpPr>
          <p:cNvPr id="8" name="TextBox 7"/>
          <p:cNvSpPr txBox="1"/>
          <p:nvPr/>
        </p:nvSpPr>
        <p:spPr>
          <a:xfrm>
            <a:off x="7262040" y="1536591"/>
            <a:ext cx="1012735" cy="369332"/>
          </a:xfrm>
          <a:prstGeom prst="rect">
            <a:avLst/>
          </a:prstGeom>
          <a:noFill/>
        </p:spPr>
        <p:txBody>
          <a:bodyPr wrap="square" rtlCol="0">
            <a:spAutoFit/>
          </a:bodyPr>
          <a:lstStyle/>
          <a:p>
            <a:r>
              <a:rPr lang="en-US" dirty="0" smtClean="0"/>
              <a:t>Habits</a:t>
            </a:r>
            <a:endParaRPr lang="en-US" dirty="0"/>
          </a:p>
        </p:txBody>
      </p:sp>
      <p:sp>
        <p:nvSpPr>
          <p:cNvPr id="9" name="TextBox 8"/>
          <p:cNvSpPr txBox="1"/>
          <p:nvPr/>
        </p:nvSpPr>
        <p:spPr>
          <a:xfrm>
            <a:off x="7100783" y="2005508"/>
            <a:ext cx="1012735" cy="369332"/>
          </a:xfrm>
          <a:prstGeom prst="rect">
            <a:avLst/>
          </a:prstGeom>
          <a:noFill/>
        </p:spPr>
        <p:txBody>
          <a:bodyPr wrap="square" rtlCol="0">
            <a:spAutoFit/>
          </a:bodyPr>
          <a:lstStyle/>
          <a:p>
            <a:r>
              <a:rPr lang="en-US" dirty="0" smtClean="0"/>
              <a:t>System 1</a:t>
            </a:r>
            <a:endParaRPr lang="en-US" dirty="0"/>
          </a:p>
        </p:txBody>
      </p:sp>
      <p:sp>
        <p:nvSpPr>
          <p:cNvPr id="10" name="TextBox 9"/>
          <p:cNvSpPr txBox="1"/>
          <p:nvPr/>
        </p:nvSpPr>
        <p:spPr>
          <a:xfrm>
            <a:off x="7054977" y="2248103"/>
            <a:ext cx="1012735" cy="369332"/>
          </a:xfrm>
          <a:prstGeom prst="rect">
            <a:avLst/>
          </a:prstGeom>
          <a:noFill/>
        </p:spPr>
        <p:txBody>
          <a:bodyPr wrap="square" rtlCol="0">
            <a:spAutoFit/>
          </a:bodyPr>
          <a:lstStyle/>
          <a:p>
            <a:r>
              <a:rPr lang="en-US" dirty="0" smtClean="0"/>
              <a:t>System 2</a:t>
            </a:r>
            <a:endParaRPr lang="en-US" dirty="0"/>
          </a:p>
        </p:txBody>
      </p:sp>
      <p:sp>
        <p:nvSpPr>
          <p:cNvPr id="11" name="TextBox 10"/>
          <p:cNvSpPr txBox="1"/>
          <p:nvPr/>
        </p:nvSpPr>
        <p:spPr>
          <a:xfrm>
            <a:off x="9433592" y="818544"/>
            <a:ext cx="729708" cy="369332"/>
          </a:xfrm>
          <a:prstGeom prst="rect">
            <a:avLst/>
          </a:prstGeom>
          <a:noFill/>
        </p:spPr>
        <p:txBody>
          <a:bodyPr wrap="square" rtlCol="0">
            <a:spAutoFit/>
          </a:bodyPr>
          <a:lstStyle/>
          <a:p>
            <a:r>
              <a:rPr lang="en-US" dirty="0" smtClean="0"/>
              <a:t>Logic</a:t>
            </a:r>
            <a:endParaRPr lang="en-US" dirty="0"/>
          </a:p>
        </p:txBody>
      </p:sp>
      <p:sp>
        <p:nvSpPr>
          <p:cNvPr id="12" name="TextBox 11"/>
          <p:cNvSpPr txBox="1"/>
          <p:nvPr/>
        </p:nvSpPr>
        <p:spPr>
          <a:xfrm>
            <a:off x="10235105" y="1768762"/>
            <a:ext cx="1183642" cy="369332"/>
          </a:xfrm>
          <a:prstGeom prst="rect">
            <a:avLst/>
          </a:prstGeom>
          <a:noFill/>
        </p:spPr>
        <p:txBody>
          <a:bodyPr wrap="square" rtlCol="0">
            <a:spAutoFit/>
          </a:bodyPr>
          <a:lstStyle/>
          <a:p>
            <a:r>
              <a:rPr lang="en-US" dirty="0" smtClean="0"/>
              <a:t>Creativity</a:t>
            </a:r>
            <a:endParaRPr lang="en-US" dirty="0"/>
          </a:p>
        </p:txBody>
      </p:sp>
      <p:sp>
        <p:nvSpPr>
          <p:cNvPr id="13" name="TextBox 12"/>
          <p:cNvSpPr txBox="1"/>
          <p:nvPr/>
        </p:nvSpPr>
        <p:spPr>
          <a:xfrm>
            <a:off x="10235105" y="2138094"/>
            <a:ext cx="1070794" cy="369332"/>
          </a:xfrm>
          <a:prstGeom prst="rect">
            <a:avLst/>
          </a:prstGeom>
          <a:noFill/>
        </p:spPr>
        <p:txBody>
          <a:bodyPr wrap="square" rtlCol="0">
            <a:spAutoFit/>
          </a:bodyPr>
          <a:lstStyle/>
          <a:p>
            <a:r>
              <a:rPr lang="en-US" dirty="0" smtClean="0"/>
              <a:t>Intuition</a:t>
            </a:r>
            <a:endParaRPr lang="en-US" dirty="0"/>
          </a:p>
        </p:txBody>
      </p:sp>
      <p:sp>
        <p:nvSpPr>
          <p:cNvPr id="14" name="TextBox 13"/>
          <p:cNvSpPr txBox="1"/>
          <p:nvPr/>
        </p:nvSpPr>
        <p:spPr>
          <a:xfrm>
            <a:off x="8977699" y="3119128"/>
            <a:ext cx="1271272" cy="369332"/>
          </a:xfrm>
          <a:prstGeom prst="rect">
            <a:avLst/>
          </a:prstGeom>
          <a:noFill/>
        </p:spPr>
        <p:txBody>
          <a:bodyPr wrap="square" rtlCol="0">
            <a:spAutoFit/>
          </a:bodyPr>
          <a:lstStyle/>
          <a:p>
            <a:r>
              <a:rPr lang="en-US" dirty="0" smtClean="0"/>
              <a:t>Experience</a:t>
            </a:r>
            <a:endParaRPr lang="en-US" dirty="0"/>
          </a:p>
        </p:txBody>
      </p:sp>
      <p:sp>
        <p:nvSpPr>
          <p:cNvPr id="15" name="TextBox 14"/>
          <p:cNvSpPr txBox="1"/>
          <p:nvPr/>
        </p:nvSpPr>
        <p:spPr>
          <a:xfrm>
            <a:off x="10248971" y="2456206"/>
            <a:ext cx="1271272" cy="369332"/>
          </a:xfrm>
          <a:prstGeom prst="rect">
            <a:avLst/>
          </a:prstGeom>
          <a:noFill/>
        </p:spPr>
        <p:txBody>
          <a:bodyPr wrap="square" rtlCol="0">
            <a:spAutoFit/>
          </a:bodyPr>
          <a:lstStyle/>
          <a:p>
            <a:r>
              <a:rPr lang="en-US" dirty="0" smtClean="0"/>
              <a:t>Social skills</a:t>
            </a:r>
            <a:endParaRPr lang="en-US" dirty="0"/>
          </a:p>
        </p:txBody>
      </p:sp>
      <p:sp>
        <p:nvSpPr>
          <p:cNvPr id="16" name="TextBox 15"/>
          <p:cNvSpPr txBox="1"/>
          <p:nvPr/>
        </p:nvSpPr>
        <p:spPr>
          <a:xfrm>
            <a:off x="7001190" y="2637768"/>
            <a:ext cx="1826127" cy="369332"/>
          </a:xfrm>
          <a:prstGeom prst="rect">
            <a:avLst/>
          </a:prstGeom>
          <a:noFill/>
        </p:spPr>
        <p:txBody>
          <a:bodyPr wrap="square" rtlCol="0">
            <a:spAutoFit/>
          </a:bodyPr>
          <a:lstStyle/>
          <a:p>
            <a:r>
              <a:rPr lang="en-US" dirty="0" smtClean="0"/>
              <a:t>Growth mindset</a:t>
            </a:r>
            <a:endParaRPr lang="en-US" dirty="0"/>
          </a:p>
        </p:txBody>
      </p:sp>
      <p:sp>
        <p:nvSpPr>
          <p:cNvPr id="17" name="TextBox 16"/>
          <p:cNvSpPr txBox="1"/>
          <p:nvPr/>
        </p:nvSpPr>
        <p:spPr>
          <a:xfrm>
            <a:off x="9347261" y="1125362"/>
            <a:ext cx="1733462" cy="369332"/>
          </a:xfrm>
          <a:prstGeom prst="rect">
            <a:avLst/>
          </a:prstGeom>
          <a:noFill/>
        </p:spPr>
        <p:txBody>
          <a:bodyPr wrap="square" rtlCol="0">
            <a:spAutoFit/>
          </a:bodyPr>
          <a:lstStyle/>
          <a:p>
            <a:r>
              <a:rPr lang="en-US" dirty="0" smtClean="0"/>
              <a:t>Critical Thinking</a:t>
            </a:r>
            <a:endParaRPr lang="en-US" dirty="0"/>
          </a:p>
        </p:txBody>
      </p:sp>
      <p:sp>
        <p:nvSpPr>
          <p:cNvPr id="18" name="Cloud Callout 17"/>
          <p:cNvSpPr/>
          <p:nvPr/>
        </p:nvSpPr>
        <p:spPr>
          <a:xfrm>
            <a:off x="-35690" y="2322760"/>
            <a:ext cx="5376955" cy="2946164"/>
          </a:xfrm>
          <a:prstGeom prst="cloudCallout">
            <a:avLst>
              <a:gd name="adj1" fmla="val 69604"/>
              <a:gd name="adj2" fmla="val 42408"/>
            </a:avLst>
          </a:prstGeom>
          <a:noFill/>
          <a:ln>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7B7B7B"/>
                </a:solidFill>
              </a:rPr>
              <a:t>Provide stakeholders with valuable information</a:t>
            </a:r>
            <a:endParaRPr lang="en-US" sz="2800" b="1" dirty="0">
              <a:solidFill>
                <a:srgbClr val="7B7B7B"/>
              </a:solidFill>
            </a:endParaRPr>
          </a:p>
        </p:txBody>
      </p:sp>
      <p:sp>
        <p:nvSpPr>
          <p:cNvPr id="19" name="Title 1"/>
          <p:cNvSpPr txBox="1">
            <a:spLocks/>
          </p:cNvSpPr>
          <p:nvPr/>
        </p:nvSpPr>
        <p:spPr>
          <a:xfrm>
            <a:off x="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smtClean="0"/>
              <a:t>What should be in the mind of a tester?</a:t>
            </a:r>
            <a:endParaRPr lang="en-US" sz="3600" dirty="0"/>
          </a:p>
        </p:txBody>
      </p:sp>
    </p:spTree>
    <p:extLst>
      <p:ext uri="{BB962C8B-B14F-4D97-AF65-F5344CB8AC3E}">
        <p14:creationId xmlns:p14="http://schemas.microsoft.com/office/powerpoint/2010/main" val="303212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clrChange>
              <a:clrFrom>
                <a:srgbClr val="FFFFFF"/>
              </a:clrFrom>
              <a:clrTo>
                <a:srgbClr val="FFFFFF">
                  <a:alpha val="0"/>
                </a:srgbClr>
              </a:clrTo>
            </a:clrChange>
          </a:blip>
          <a:stretch>
            <a:fillRect/>
          </a:stretch>
        </p:blipFill>
        <p:spPr>
          <a:xfrm flipH="1">
            <a:off x="-725958" y="909808"/>
            <a:ext cx="6782315" cy="5533650"/>
          </a:xfrm>
          <a:prstGeom prst="rect">
            <a:avLst/>
          </a:prstGeom>
        </p:spPr>
      </p:pic>
      <p:pic>
        <p:nvPicPr>
          <p:cNvPr id="32" name="Picture 31"/>
          <p:cNvPicPr>
            <a:picLocks noChangeAspect="1"/>
          </p:cNvPicPr>
          <p:nvPr/>
        </p:nvPicPr>
        <p:blipFill>
          <a:blip r:embed="rId4">
            <a:clrChange>
              <a:clrFrom>
                <a:srgbClr val="FFFFFF"/>
              </a:clrFrom>
              <a:clrTo>
                <a:srgbClr val="FFFFFF">
                  <a:alpha val="0"/>
                </a:srgbClr>
              </a:clrTo>
            </a:clrChange>
          </a:blip>
          <a:stretch>
            <a:fillRect/>
          </a:stretch>
        </p:blipFill>
        <p:spPr>
          <a:xfrm>
            <a:off x="1300099" y="1944235"/>
            <a:ext cx="2089564" cy="1236887"/>
          </a:xfrm>
          <a:prstGeom prst="rect">
            <a:avLst/>
          </a:prstGeom>
        </p:spPr>
      </p:pic>
      <p:sp>
        <p:nvSpPr>
          <p:cNvPr id="2" name="Title 1"/>
          <p:cNvSpPr>
            <a:spLocks noGrp="1"/>
          </p:cNvSpPr>
          <p:nvPr>
            <p:ph type="title"/>
          </p:nvPr>
        </p:nvSpPr>
        <p:spPr>
          <a:xfrm>
            <a:off x="0" y="0"/>
            <a:ext cx="10515600" cy="1325563"/>
          </a:xfrm>
        </p:spPr>
        <p:txBody>
          <a:bodyPr/>
          <a:lstStyle/>
          <a:p>
            <a:r>
              <a:rPr lang="en-US" dirty="0" smtClean="0"/>
              <a:t>17. Testers </a:t>
            </a:r>
            <a:r>
              <a:rPr lang="en-US" dirty="0"/>
              <a:t>are unsuccessful developers</a:t>
            </a:r>
          </a:p>
        </p:txBody>
      </p:sp>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6258298" y="878572"/>
            <a:ext cx="6782315" cy="5533650"/>
          </a:xfrm>
          <a:prstGeom prst="rect">
            <a:avLst/>
          </a:prstGeom>
        </p:spPr>
      </p:pic>
      <p:pic>
        <p:nvPicPr>
          <p:cNvPr id="6" name="Picture 5"/>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090591" y="1588083"/>
            <a:ext cx="3220847" cy="2147397"/>
          </a:xfrm>
          <a:prstGeom prst="rect">
            <a:avLst/>
          </a:prstGeom>
        </p:spPr>
      </p:pic>
      <p:sp>
        <p:nvSpPr>
          <p:cNvPr id="7" name="TextBox 6"/>
          <p:cNvSpPr txBox="1"/>
          <p:nvPr/>
        </p:nvSpPr>
        <p:spPr>
          <a:xfrm>
            <a:off x="7933797" y="2174888"/>
            <a:ext cx="1012735" cy="369332"/>
          </a:xfrm>
          <a:prstGeom prst="rect">
            <a:avLst/>
          </a:prstGeom>
          <a:noFill/>
        </p:spPr>
        <p:txBody>
          <a:bodyPr wrap="square" rtlCol="0">
            <a:spAutoFit/>
          </a:bodyPr>
          <a:lstStyle/>
          <a:p>
            <a:r>
              <a:rPr lang="en-US" dirty="0" smtClean="0"/>
              <a:t>Habits</a:t>
            </a:r>
            <a:endParaRPr lang="en-US" dirty="0"/>
          </a:p>
        </p:txBody>
      </p:sp>
      <p:sp>
        <p:nvSpPr>
          <p:cNvPr id="8" name="TextBox 7"/>
          <p:cNvSpPr txBox="1"/>
          <p:nvPr/>
        </p:nvSpPr>
        <p:spPr>
          <a:xfrm>
            <a:off x="7772540" y="2643805"/>
            <a:ext cx="1012735" cy="369332"/>
          </a:xfrm>
          <a:prstGeom prst="rect">
            <a:avLst/>
          </a:prstGeom>
          <a:noFill/>
        </p:spPr>
        <p:txBody>
          <a:bodyPr wrap="square" rtlCol="0">
            <a:spAutoFit/>
          </a:bodyPr>
          <a:lstStyle/>
          <a:p>
            <a:r>
              <a:rPr lang="en-US" dirty="0" smtClean="0"/>
              <a:t>System 1</a:t>
            </a:r>
            <a:endParaRPr lang="en-US" dirty="0"/>
          </a:p>
        </p:txBody>
      </p:sp>
      <p:sp>
        <p:nvSpPr>
          <p:cNvPr id="9" name="TextBox 8"/>
          <p:cNvSpPr txBox="1"/>
          <p:nvPr/>
        </p:nvSpPr>
        <p:spPr>
          <a:xfrm>
            <a:off x="7726734" y="2886400"/>
            <a:ext cx="1012735" cy="369332"/>
          </a:xfrm>
          <a:prstGeom prst="rect">
            <a:avLst/>
          </a:prstGeom>
          <a:noFill/>
        </p:spPr>
        <p:txBody>
          <a:bodyPr wrap="square" rtlCol="0">
            <a:spAutoFit/>
          </a:bodyPr>
          <a:lstStyle/>
          <a:p>
            <a:r>
              <a:rPr lang="en-US" dirty="0" smtClean="0"/>
              <a:t>System 2</a:t>
            </a:r>
            <a:endParaRPr lang="en-US" dirty="0"/>
          </a:p>
        </p:txBody>
      </p:sp>
      <p:sp>
        <p:nvSpPr>
          <p:cNvPr id="10" name="TextBox 9"/>
          <p:cNvSpPr txBox="1"/>
          <p:nvPr/>
        </p:nvSpPr>
        <p:spPr>
          <a:xfrm>
            <a:off x="1325764" y="1327520"/>
            <a:ext cx="729708" cy="369332"/>
          </a:xfrm>
          <a:prstGeom prst="rect">
            <a:avLst/>
          </a:prstGeom>
          <a:noFill/>
        </p:spPr>
        <p:txBody>
          <a:bodyPr wrap="square" rtlCol="0">
            <a:spAutoFit/>
          </a:bodyPr>
          <a:lstStyle/>
          <a:p>
            <a:r>
              <a:rPr lang="en-US" dirty="0" smtClean="0"/>
              <a:t>Logic</a:t>
            </a:r>
            <a:endParaRPr lang="en-US" dirty="0"/>
          </a:p>
        </p:txBody>
      </p:sp>
      <p:sp>
        <p:nvSpPr>
          <p:cNvPr id="11" name="TextBox 10"/>
          <p:cNvSpPr txBox="1"/>
          <p:nvPr/>
        </p:nvSpPr>
        <p:spPr>
          <a:xfrm>
            <a:off x="518508" y="2225621"/>
            <a:ext cx="1183642" cy="369332"/>
          </a:xfrm>
          <a:prstGeom prst="rect">
            <a:avLst/>
          </a:prstGeom>
          <a:noFill/>
        </p:spPr>
        <p:txBody>
          <a:bodyPr wrap="square" rtlCol="0">
            <a:spAutoFit/>
          </a:bodyPr>
          <a:lstStyle/>
          <a:p>
            <a:r>
              <a:rPr lang="en-US" dirty="0" smtClean="0"/>
              <a:t>Creativity</a:t>
            </a:r>
            <a:endParaRPr lang="en-US" dirty="0"/>
          </a:p>
        </p:txBody>
      </p:sp>
      <p:sp>
        <p:nvSpPr>
          <p:cNvPr id="12" name="TextBox 11"/>
          <p:cNvSpPr txBox="1"/>
          <p:nvPr/>
        </p:nvSpPr>
        <p:spPr>
          <a:xfrm>
            <a:off x="518508" y="2594953"/>
            <a:ext cx="1070794" cy="369332"/>
          </a:xfrm>
          <a:prstGeom prst="rect">
            <a:avLst/>
          </a:prstGeom>
          <a:noFill/>
        </p:spPr>
        <p:txBody>
          <a:bodyPr wrap="square" rtlCol="0">
            <a:spAutoFit/>
          </a:bodyPr>
          <a:lstStyle/>
          <a:p>
            <a:r>
              <a:rPr lang="en-US" dirty="0" smtClean="0"/>
              <a:t>Intuition</a:t>
            </a:r>
            <a:endParaRPr lang="en-US" dirty="0"/>
          </a:p>
        </p:txBody>
      </p:sp>
      <p:sp>
        <p:nvSpPr>
          <p:cNvPr id="13" name="TextBox 12"/>
          <p:cNvSpPr txBox="1"/>
          <p:nvPr/>
        </p:nvSpPr>
        <p:spPr>
          <a:xfrm>
            <a:off x="869871" y="3628104"/>
            <a:ext cx="1271272" cy="369332"/>
          </a:xfrm>
          <a:prstGeom prst="rect">
            <a:avLst/>
          </a:prstGeom>
          <a:noFill/>
        </p:spPr>
        <p:txBody>
          <a:bodyPr wrap="square" rtlCol="0">
            <a:spAutoFit/>
          </a:bodyPr>
          <a:lstStyle/>
          <a:p>
            <a:r>
              <a:rPr lang="en-US" dirty="0" smtClean="0"/>
              <a:t>Experience</a:t>
            </a:r>
            <a:endParaRPr lang="en-US" dirty="0"/>
          </a:p>
        </p:txBody>
      </p:sp>
      <p:sp>
        <p:nvSpPr>
          <p:cNvPr id="14" name="TextBox 13"/>
          <p:cNvSpPr txBox="1"/>
          <p:nvPr/>
        </p:nvSpPr>
        <p:spPr>
          <a:xfrm>
            <a:off x="532374" y="2913065"/>
            <a:ext cx="1271272" cy="369332"/>
          </a:xfrm>
          <a:prstGeom prst="rect">
            <a:avLst/>
          </a:prstGeom>
          <a:noFill/>
        </p:spPr>
        <p:txBody>
          <a:bodyPr wrap="square" rtlCol="0">
            <a:spAutoFit/>
          </a:bodyPr>
          <a:lstStyle/>
          <a:p>
            <a:r>
              <a:rPr lang="en-US" dirty="0" smtClean="0"/>
              <a:t>Social skills</a:t>
            </a:r>
            <a:endParaRPr lang="en-US" dirty="0"/>
          </a:p>
        </p:txBody>
      </p:sp>
      <p:sp>
        <p:nvSpPr>
          <p:cNvPr id="15" name="TextBox 14"/>
          <p:cNvSpPr txBox="1"/>
          <p:nvPr/>
        </p:nvSpPr>
        <p:spPr>
          <a:xfrm>
            <a:off x="7672947" y="3276065"/>
            <a:ext cx="1826127" cy="369332"/>
          </a:xfrm>
          <a:prstGeom prst="rect">
            <a:avLst/>
          </a:prstGeom>
          <a:noFill/>
        </p:spPr>
        <p:txBody>
          <a:bodyPr wrap="square" rtlCol="0">
            <a:spAutoFit/>
          </a:bodyPr>
          <a:lstStyle/>
          <a:p>
            <a:r>
              <a:rPr lang="en-US" dirty="0" smtClean="0"/>
              <a:t>Growth mindset</a:t>
            </a:r>
            <a:endParaRPr lang="en-US" dirty="0"/>
          </a:p>
        </p:txBody>
      </p:sp>
      <p:sp>
        <p:nvSpPr>
          <p:cNvPr id="16" name="TextBox 15"/>
          <p:cNvSpPr txBox="1"/>
          <p:nvPr/>
        </p:nvSpPr>
        <p:spPr>
          <a:xfrm>
            <a:off x="1239433" y="1634338"/>
            <a:ext cx="1733462" cy="369332"/>
          </a:xfrm>
          <a:prstGeom prst="rect">
            <a:avLst/>
          </a:prstGeom>
          <a:noFill/>
        </p:spPr>
        <p:txBody>
          <a:bodyPr wrap="square" rtlCol="0">
            <a:spAutoFit/>
          </a:bodyPr>
          <a:lstStyle/>
          <a:p>
            <a:r>
              <a:rPr lang="en-US" dirty="0" smtClean="0"/>
              <a:t>Critical Thinking</a:t>
            </a:r>
            <a:endParaRPr lang="en-US" dirty="0"/>
          </a:p>
        </p:txBody>
      </p:sp>
      <p:sp>
        <p:nvSpPr>
          <p:cNvPr id="18" name="TextBox 17"/>
          <p:cNvSpPr txBox="1"/>
          <p:nvPr/>
        </p:nvSpPr>
        <p:spPr>
          <a:xfrm>
            <a:off x="3400339" y="2016471"/>
            <a:ext cx="1012735" cy="369332"/>
          </a:xfrm>
          <a:prstGeom prst="rect">
            <a:avLst/>
          </a:prstGeom>
          <a:noFill/>
        </p:spPr>
        <p:txBody>
          <a:bodyPr wrap="square" rtlCol="0">
            <a:spAutoFit/>
          </a:bodyPr>
          <a:lstStyle/>
          <a:p>
            <a:r>
              <a:rPr lang="en-US" dirty="0" smtClean="0"/>
              <a:t>Habits</a:t>
            </a:r>
            <a:endParaRPr lang="en-US" dirty="0"/>
          </a:p>
        </p:txBody>
      </p:sp>
      <p:sp>
        <p:nvSpPr>
          <p:cNvPr id="19" name="TextBox 18"/>
          <p:cNvSpPr txBox="1"/>
          <p:nvPr/>
        </p:nvSpPr>
        <p:spPr>
          <a:xfrm>
            <a:off x="3239082" y="2485388"/>
            <a:ext cx="1012735" cy="369332"/>
          </a:xfrm>
          <a:prstGeom prst="rect">
            <a:avLst/>
          </a:prstGeom>
          <a:noFill/>
        </p:spPr>
        <p:txBody>
          <a:bodyPr wrap="square" rtlCol="0">
            <a:spAutoFit/>
          </a:bodyPr>
          <a:lstStyle/>
          <a:p>
            <a:r>
              <a:rPr lang="en-US" dirty="0" smtClean="0"/>
              <a:t>System 1</a:t>
            </a:r>
            <a:endParaRPr lang="en-US" dirty="0"/>
          </a:p>
        </p:txBody>
      </p:sp>
      <p:sp>
        <p:nvSpPr>
          <p:cNvPr id="20" name="TextBox 19"/>
          <p:cNvSpPr txBox="1"/>
          <p:nvPr/>
        </p:nvSpPr>
        <p:spPr>
          <a:xfrm>
            <a:off x="3193276" y="2727983"/>
            <a:ext cx="1012735" cy="369332"/>
          </a:xfrm>
          <a:prstGeom prst="rect">
            <a:avLst/>
          </a:prstGeom>
          <a:noFill/>
        </p:spPr>
        <p:txBody>
          <a:bodyPr wrap="square" rtlCol="0">
            <a:spAutoFit/>
          </a:bodyPr>
          <a:lstStyle/>
          <a:p>
            <a:r>
              <a:rPr lang="en-US" dirty="0" smtClean="0"/>
              <a:t>System 2</a:t>
            </a:r>
            <a:endParaRPr lang="en-US" dirty="0"/>
          </a:p>
        </p:txBody>
      </p:sp>
      <p:sp>
        <p:nvSpPr>
          <p:cNvPr id="21" name="TextBox 20"/>
          <p:cNvSpPr txBox="1"/>
          <p:nvPr/>
        </p:nvSpPr>
        <p:spPr>
          <a:xfrm>
            <a:off x="2830180" y="3105585"/>
            <a:ext cx="1826127" cy="369332"/>
          </a:xfrm>
          <a:prstGeom prst="rect">
            <a:avLst/>
          </a:prstGeom>
          <a:noFill/>
        </p:spPr>
        <p:txBody>
          <a:bodyPr wrap="square" rtlCol="0">
            <a:spAutoFit/>
          </a:bodyPr>
          <a:lstStyle/>
          <a:p>
            <a:r>
              <a:rPr lang="en-US" dirty="0" smtClean="0"/>
              <a:t>Growth mindset</a:t>
            </a:r>
            <a:endParaRPr lang="en-US" dirty="0"/>
          </a:p>
        </p:txBody>
      </p:sp>
      <p:sp>
        <p:nvSpPr>
          <p:cNvPr id="22" name="TextBox 21"/>
          <p:cNvSpPr txBox="1"/>
          <p:nvPr/>
        </p:nvSpPr>
        <p:spPr>
          <a:xfrm>
            <a:off x="9616263" y="1207676"/>
            <a:ext cx="729708" cy="369332"/>
          </a:xfrm>
          <a:prstGeom prst="rect">
            <a:avLst/>
          </a:prstGeom>
          <a:noFill/>
        </p:spPr>
        <p:txBody>
          <a:bodyPr wrap="square" rtlCol="0">
            <a:spAutoFit/>
          </a:bodyPr>
          <a:lstStyle/>
          <a:p>
            <a:r>
              <a:rPr lang="en-US" dirty="0" smtClean="0"/>
              <a:t>Logic</a:t>
            </a:r>
            <a:endParaRPr lang="en-US" dirty="0"/>
          </a:p>
        </p:txBody>
      </p:sp>
      <p:sp>
        <p:nvSpPr>
          <p:cNvPr id="23" name="TextBox 22"/>
          <p:cNvSpPr txBox="1"/>
          <p:nvPr/>
        </p:nvSpPr>
        <p:spPr>
          <a:xfrm>
            <a:off x="10417776" y="2157894"/>
            <a:ext cx="1183642" cy="369332"/>
          </a:xfrm>
          <a:prstGeom prst="rect">
            <a:avLst/>
          </a:prstGeom>
          <a:noFill/>
        </p:spPr>
        <p:txBody>
          <a:bodyPr wrap="square" rtlCol="0">
            <a:spAutoFit/>
          </a:bodyPr>
          <a:lstStyle/>
          <a:p>
            <a:r>
              <a:rPr lang="en-US" dirty="0" smtClean="0"/>
              <a:t>Creativity</a:t>
            </a:r>
            <a:endParaRPr lang="en-US" dirty="0"/>
          </a:p>
        </p:txBody>
      </p:sp>
      <p:sp>
        <p:nvSpPr>
          <p:cNvPr id="24" name="TextBox 23"/>
          <p:cNvSpPr txBox="1"/>
          <p:nvPr/>
        </p:nvSpPr>
        <p:spPr>
          <a:xfrm>
            <a:off x="10417776" y="2527226"/>
            <a:ext cx="1070794" cy="369332"/>
          </a:xfrm>
          <a:prstGeom prst="rect">
            <a:avLst/>
          </a:prstGeom>
          <a:noFill/>
        </p:spPr>
        <p:txBody>
          <a:bodyPr wrap="square" rtlCol="0">
            <a:spAutoFit/>
          </a:bodyPr>
          <a:lstStyle/>
          <a:p>
            <a:r>
              <a:rPr lang="en-US" dirty="0" smtClean="0"/>
              <a:t>Intuition</a:t>
            </a:r>
            <a:endParaRPr lang="en-US" dirty="0"/>
          </a:p>
        </p:txBody>
      </p:sp>
      <p:sp>
        <p:nvSpPr>
          <p:cNvPr id="25" name="TextBox 24"/>
          <p:cNvSpPr txBox="1"/>
          <p:nvPr/>
        </p:nvSpPr>
        <p:spPr>
          <a:xfrm>
            <a:off x="10431642" y="2845338"/>
            <a:ext cx="1271272" cy="369332"/>
          </a:xfrm>
          <a:prstGeom prst="rect">
            <a:avLst/>
          </a:prstGeom>
          <a:noFill/>
        </p:spPr>
        <p:txBody>
          <a:bodyPr wrap="square" rtlCol="0">
            <a:spAutoFit/>
          </a:bodyPr>
          <a:lstStyle/>
          <a:p>
            <a:r>
              <a:rPr lang="en-US" dirty="0" smtClean="0"/>
              <a:t>Social skills</a:t>
            </a:r>
            <a:endParaRPr lang="en-US" dirty="0"/>
          </a:p>
        </p:txBody>
      </p:sp>
      <p:sp>
        <p:nvSpPr>
          <p:cNvPr id="26" name="TextBox 25"/>
          <p:cNvSpPr txBox="1"/>
          <p:nvPr/>
        </p:nvSpPr>
        <p:spPr>
          <a:xfrm>
            <a:off x="9529932" y="1514494"/>
            <a:ext cx="1733462" cy="369332"/>
          </a:xfrm>
          <a:prstGeom prst="rect">
            <a:avLst/>
          </a:prstGeom>
          <a:noFill/>
        </p:spPr>
        <p:txBody>
          <a:bodyPr wrap="square" rtlCol="0">
            <a:spAutoFit/>
          </a:bodyPr>
          <a:lstStyle/>
          <a:p>
            <a:r>
              <a:rPr lang="en-US" dirty="0" smtClean="0"/>
              <a:t>Critical Thinking</a:t>
            </a:r>
            <a:endParaRPr lang="en-US" dirty="0"/>
          </a:p>
        </p:txBody>
      </p:sp>
      <p:sp>
        <p:nvSpPr>
          <p:cNvPr id="27" name="TextBox 26"/>
          <p:cNvSpPr txBox="1"/>
          <p:nvPr/>
        </p:nvSpPr>
        <p:spPr>
          <a:xfrm>
            <a:off x="9446178" y="3762758"/>
            <a:ext cx="1271272" cy="369332"/>
          </a:xfrm>
          <a:prstGeom prst="rect">
            <a:avLst/>
          </a:prstGeom>
          <a:noFill/>
        </p:spPr>
        <p:txBody>
          <a:bodyPr wrap="square" rtlCol="0">
            <a:spAutoFit/>
          </a:bodyPr>
          <a:lstStyle/>
          <a:p>
            <a:r>
              <a:rPr lang="en-US" dirty="0" smtClean="0"/>
              <a:t>Experience</a:t>
            </a:r>
            <a:endParaRPr lang="en-US" dirty="0"/>
          </a:p>
        </p:txBody>
      </p:sp>
      <p:sp>
        <p:nvSpPr>
          <p:cNvPr id="28" name="TextBox 27"/>
          <p:cNvSpPr txBox="1"/>
          <p:nvPr/>
        </p:nvSpPr>
        <p:spPr>
          <a:xfrm>
            <a:off x="8693113" y="5623983"/>
            <a:ext cx="1673638" cy="769441"/>
          </a:xfrm>
          <a:prstGeom prst="rect">
            <a:avLst/>
          </a:prstGeom>
          <a:noFill/>
        </p:spPr>
        <p:txBody>
          <a:bodyPr wrap="square" rtlCol="0">
            <a:spAutoFit/>
          </a:bodyPr>
          <a:lstStyle/>
          <a:p>
            <a:r>
              <a:rPr lang="en-US" sz="4400" dirty="0" smtClean="0"/>
              <a:t>Tester</a:t>
            </a:r>
            <a:endParaRPr lang="en-US" sz="4400" dirty="0"/>
          </a:p>
        </p:txBody>
      </p:sp>
      <p:sp>
        <p:nvSpPr>
          <p:cNvPr id="29" name="TextBox 28"/>
          <p:cNvSpPr txBox="1"/>
          <p:nvPr/>
        </p:nvSpPr>
        <p:spPr>
          <a:xfrm>
            <a:off x="1468196" y="5682287"/>
            <a:ext cx="2778147" cy="769441"/>
          </a:xfrm>
          <a:prstGeom prst="rect">
            <a:avLst/>
          </a:prstGeom>
          <a:noFill/>
        </p:spPr>
        <p:txBody>
          <a:bodyPr wrap="square" rtlCol="0">
            <a:spAutoFit/>
          </a:bodyPr>
          <a:lstStyle/>
          <a:p>
            <a:r>
              <a:rPr lang="en-US" sz="4400" dirty="0" smtClean="0"/>
              <a:t>Developer</a:t>
            </a:r>
            <a:endParaRPr lang="en-US" sz="4400" dirty="0"/>
          </a:p>
        </p:txBody>
      </p:sp>
    </p:spTree>
    <p:extLst>
      <p:ext uri="{BB962C8B-B14F-4D97-AF65-F5344CB8AC3E}">
        <p14:creationId xmlns:p14="http://schemas.microsoft.com/office/powerpoint/2010/main" val="355575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
                                        <p:tgtEl>
                                          <p:spTgt spid="18"/>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
                                        <p:tgtEl>
                                          <p:spTgt spid="19"/>
                                        </p:tgtEl>
                                      </p:cBhvr>
                                    </p:animEffect>
                                  </p:childTnLst>
                                </p:cTn>
                              </p:par>
                            </p:childTnLst>
                          </p:cTn>
                        </p:par>
                        <p:par>
                          <p:cTn id="16" fill="hold">
                            <p:stCondLst>
                              <p:cond delay="7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
                                        <p:tgtEl>
                                          <p:spTgt spid="20"/>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
                                        <p:tgtEl>
                                          <p:spTgt spid="21"/>
                                        </p:tgtEl>
                                      </p:cBhvr>
                                    </p:animEffect>
                                  </p:childTnLst>
                                </p:cTn>
                              </p:par>
                            </p:childTnLst>
                          </p:cTn>
                        </p:par>
                        <p:par>
                          <p:cTn id="24" fill="hold">
                            <p:stCondLst>
                              <p:cond delay="9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
                                        <p:tgtEl>
                                          <p:spTgt spid="13"/>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
                                        <p:tgtEl>
                                          <p:spTgt spid="14"/>
                                        </p:tgtEl>
                                      </p:cBhvr>
                                    </p:animEffect>
                                  </p:childTnLst>
                                </p:cTn>
                              </p:par>
                            </p:childTnLst>
                          </p:cTn>
                        </p:par>
                        <p:par>
                          <p:cTn id="32" fill="hold">
                            <p:stCondLst>
                              <p:cond delay="11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
                                        <p:tgtEl>
                                          <p:spTgt spid="12"/>
                                        </p:tgtEl>
                                      </p:cBhvr>
                                    </p:animEffect>
                                  </p:childTnLst>
                                </p:cTn>
                              </p:par>
                            </p:childTnLst>
                          </p:cTn>
                        </p:par>
                        <p:par>
                          <p:cTn id="36" fill="hold">
                            <p:stCondLst>
                              <p:cond delay="12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
                                        <p:tgtEl>
                                          <p:spTgt spid="11"/>
                                        </p:tgtEl>
                                      </p:cBhvr>
                                    </p:animEffect>
                                  </p:childTnLst>
                                </p:cTn>
                              </p:par>
                            </p:childTnLst>
                          </p:cTn>
                        </p:par>
                        <p:par>
                          <p:cTn id="40" fill="hold">
                            <p:stCondLst>
                              <p:cond delay="13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
                                        <p:tgtEl>
                                          <p:spTgt spid="16"/>
                                        </p:tgtEl>
                                      </p:cBhvr>
                                    </p:animEffect>
                                  </p:childTnLst>
                                </p:cTn>
                              </p:par>
                            </p:childTnLst>
                          </p:cTn>
                        </p:par>
                        <p:par>
                          <p:cTn id="44" fill="hold">
                            <p:stCondLst>
                              <p:cond delay="14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
                                        <p:tgtEl>
                                          <p:spTgt spid="10"/>
                                        </p:tgtEl>
                                      </p:cBhvr>
                                    </p:animEffect>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6" grpId="0"/>
      <p:bldP spid="18" grpId="0"/>
      <p:bldP spid="19" grpId="0"/>
      <p:bldP spid="20" grpId="0"/>
      <p:bldP spid="21" grpId="0"/>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091"/>
            <a:ext cx="10515600" cy="1325563"/>
          </a:xfrm>
        </p:spPr>
        <p:txBody>
          <a:bodyPr/>
          <a:lstStyle/>
          <a:p>
            <a:r>
              <a:rPr lang="en-US" dirty="0" smtClean="0"/>
              <a:t>17.1 Testers should not learn how to code</a:t>
            </a:r>
            <a:endParaRPr lang="en-US" dirty="0"/>
          </a:p>
        </p:txBody>
      </p:sp>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4393786" y="683872"/>
            <a:ext cx="19729293" cy="5939049"/>
          </a:xfrm>
          <a:prstGeom prst="rect">
            <a:avLst/>
          </a:prstGeom>
        </p:spPr>
      </p:pic>
      <p:sp>
        <p:nvSpPr>
          <p:cNvPr id="6" name="Freeform 5"/>
          <p:cNvSpPr/>
          <p:nvPr/>
        </p:nvSpPr>
        <p:spPr>
          <a:xfrm>
            <a:off x="-5338916" y="678426"/>
            <a:ext cx="10744110" cy="5692877"/>
          </a:xfrm>
          <a:custGeom>
            <a:avLst/>
            <a:gdLst>
              <a:gd name="connsiteX0" fmla="*/ 9733935 w 10744110"/>
              <a:gd name="connsiteY0" fmla="*/ 560439 h 5692877"/>
              <a:gd name="connsiteX1" fmla="*/ 10058400 w 10744110"/>
              <a:gd name="connsiteY1" fmla="*/ 589935 h 5692877"/>
              <a:gd name="connsiteX2" fmla="*/ 10707329 w 10744110"/>
              <a:gd name="connsiteY2" fmla="*/ 707922 h 5692877"/>
              <a:gd name="connsiteX3" fmla="*/ 10736826 w 10744110"/>
              <a:gd name="connsiteY3" fmla="*/ 825909 h 5692877"/>
              <a:gd name="connsiteX4" fmla="*/ 10677832 w 10744110"/>
              <a:gd name="connsiteY4" fmla="*/ 1592826 h 5692877"/>
              <a:gd name="connsiteX5" fmla="*/ 10648335 w 10744110"/>
              <a:gd name="connsiteY5" fmla="*/ 2035277 h 5692877"/>
              <a:gd name="connsiteX6" fmla="*/ 10618839 w 10744110"/>
              <a:gd name="connsiteY6" fmla="*/ 2123768 h 5692877"/>
              <a:gd name="connsiteX7" fmla="*/ 10589342 w 10744110"/>
              <a:gd name="connsiteY7" fmla="*/ 2684206 h 5692877"/>
              <a:gd name="connsiteX8" fmla="*/ 10559845 w 10744110"/>
              <a:gd name="connsiteY8" fmla="*/ 2772697 h 5692877"/>
              <a:gd name="connsiteX9" fmla="*/ 10500851 w 10744110"/>
              <a:gd name="connsiteY9" fmla="*/ 2979174 h 5692877"/>
              <a:gd name="connsiteX10" fmla="*/ 10471355 w 10744110"/>
              <a:gd name="connsiteY10" fmla="*/ 3392129 h 5692877"/>
              <a:gd name="connsiteX11" fmla="*/ 10412361 w 10744110"/>
              <a:gd name="connsiteY11" fmla="*/ 3569109 h 5692877"/>
              <a:gd name="connsiteX12" fmla="*/ 10382864 w 10744110"/>
              <a:gd name="connsiteY12" fmla="*/ 4041058 h 5692877"/>
              <a:gd name="connsiteX13" fmla="*/ 10235381 w 10744110"/>
              <a:gd name="connsiteY13" fmla="*/ 4365522 h 5692877"/>
              <a:gd name="connsiteX14" fmla="*/ 10087897 w 10744110"/>
              <a:gd name="connsiteY14" fmla="*/ 4660490 h 5692877"/>
              <a:gd name="connsiteX15" fmla="*/ 9940413 w 10744110"/>
              <a:gd name="connsiteY15" fmla="*/ 4778477 h 5692877"/>
              <a:gd name="connsiteX16" fmla="*/ 9763432 w 10744110"/>
              <a:gd name="connsiteY16" fmla="*/ 5014451 h 5692877"/>
              <a:gd name="connsiteX17" fmla="*/ 9556955 w 10744110"/>
              <a:gd name="connsiteY17" fmla="*/ 5220929 h 5692877"/>
              <a:gd name="connsiteX18" fmla="*/ 9144000 w 10744110"/>
              <a:gd name="connsiteY18" fmla="*/ 5397909 h 5692877"/>
              <a:gd name="connsiteX19" fmla="*/ 8967019 w 10744110"/>
              <a:gd name="connsiteY19" fmla="*/ 5427406 h 5692877"/>
              <a:gd name="connsiteX20" fmla="*/ 6725264 w 10744110"/>
              <a:gd name="connsiteY20" fmla="*/ 5456903 h 5692877"/>
              <a:gd name="connsiteX21" fmla="*/ 5781368 w 10744110"/>
              <a:gd name="connsiteY21" fmla="*/ 5545393 h 5692877"/>
              <a:gd name="connsiteX22" fmla="*/ 3598606 w 10744110"/>
              <a:gd name="connsiteY22" fmla="*/ 5574890 h 5692877"/>
              <a:gd name="connsiteX23" fmla="*/ 3215148 w 10744110"/>
              <a:gd name="connsiteY23" fmla="*/ 5633884 h 5692877"/>
              <a:gd name="connsiteX24" fmla="*/ 3097161 w 10744110"/>
              <a:gd name="connsiteY24" fmla="*/ 5663380 h 5692877"/>
              <a:gd name="connsiteX25" fmla="*/ 2802193 w 10744110"/>
              <a:gd name="connsiteY25" fmla="*/ 5692877 h 5692877"/>
              <a:gd name="connsiteX26" fmla="*/ 1622322 w 10744110"/>
              <a:gd name="connsiteY26" fmla="*/ 5663380 h 5692877"/>
              <a:gd name="connsiteX27" fmla="*/ 1445342 w 10744110"/>
              <a:gd name="connsiteY27" fmla="*/ 5633884 h 5692877"/>
              <a:gd name="connsiteX28" fmla="*/ 1032387 w 10744110"/>
              <a:gd name="connsiteY28" fmla="*/ 5545393 h 5692877"/>
              <a:gd name="connsiteX29" fmla="*/ 766916 w 10744110"/>
              <a:gd name="connsiteY29" fmla="*/ 5427406 h 5692877"/>
              <a:gd name="connsiteX30" fmla="*/ 678426 w 10744110"/>
              <a:gd name="connsiteY30" fmla="*/ 5397909 h 5692877"/>
              <a:gd name="connsiteX31" fmla="*/ 383458 w 10744110"/>
              <a:gd name="connsiteY31" fmla="*/ 5250426 h 5692877"/>
              <a:gd name="connsiteX32" fmla="*/ 176981 w 10744110"/>
              <a:gd name="connsiteY32" fmla="*/ 4660490 h 5692877"/>
              <a:gd name="connsiteX33" fmla="*/ 29497 w 10744110"/>
              <a:gd name="connsiteY33" fmla="*/ 2654709 h 5692877"/>
              <a:gd name="connsiteX34" fmla="*/ 0 w 10744110"/>
              <a:gd name="connsiteY34" fmla="*/ 2005780 h 5692877"/>
              <a:gd name="connsiteX35" fmla="*/ 29497 w 10744110"/>
              <a:gd name="connsiteY35" fmla="*/ 825909 h 5692877"/>
              <a:gd name="connsiteX36" fmla="*/ 58993 w 10744110"/>
              <a:gd name="connsiteY36" fmla="*/ 737419 h 5692877"/>
              <a:gd name="connsiteX37" fmla="*/ 530942 w 10744110"/>
              <a:gd name="connsiteY37" fmla="*/ 294968 h 5692877"/>
              <a:gd name="connsiteX38" fmla="*/ 1150374 w 10744110"/>
              <a:gd name="connsiteY38" fmla="*/ 88490 h 5692877"/>
              <a:gd name="connsiteX39" fmla="*/ 1268361 w 10744110"/>
              <a:gd name="connsiteY39" fmla="*/ 58993 h 5692877"/>
              <a:gd name="connsiteX40" fmla="*/ 1976284 w 10744110"/>
              <a:gd name="connsiteY40" fmla="*/ 0 h 5692877"/>
              <a:gd name="connsiteX41" fmla="*/ 4011561 w 10744110"/>
              <a:gd name="connsiteY41" fmla="*/ 29497 h 5692877"/>
              <a:gd name="connsiteX42" fmla="*/ 4277032 w 10744110"/>
              <a:gd name="connsiteY42" fmla="*/ 88490 h 5692877"/>
              <a:gd name="connsiteX43" fmla="*/ 4542503 w 10744110"/>
              <a:gd name="connsiteY43" fmla="*/ 206477 h 5692877"/>
              <a:gd name="connsiteX44" fmla="*/ 4630993 w 10744110"/>
              <a:gd name="connsiteY44" fmla="*/ 235974 h 5692877"/>
              <a:gd name="connsiteX45" fmla="*/ 4689987 w 10744110"/>
              <a:gd name="connsiteY45" fmla="*/ 324464 h 5692877"/>
              <a:gd name="connsiteX46" fmla="*/ 4778477 w 10744110"/>
              <a:gd name="connsiteY46" fmla="*/ 678426 h 5692877"/>
              <a:gd name="connsiteX47" fmla="*/ 5220929 w 10744110"/>
              <a:gd name="connsiteY47" fmla="*/ 973393 h 5692877"/>
              <a:gd name="connsiteX48" fmla="*/ 5368413 w 10744110"/>
              <a:gd name="connsiteY48" fmla="*/ 1002890 h 5692877"/>
              <a:gd name="connsiteX49" fmla="*/ 7875639 w 10744110"/>
              <a:gd name="connsiteY49" fmla="*/ 973393 h 5692877"/>
              <a:gd name="connsiteX50" fmla="*/ 8229600 w 10744110"/>
              <a:gd name="connsiteY50" fmla="*/ 855406 h 5692877"/>
              <a:gd name="connsiteX51" fmla="*/ 8318090 w 10744110"/>
              <a:gd name="connsiteY51" fmla="*/ 825909 h 5692877"/>
              <a:gd name="connsiteX52" fmla="*/ 8583561 w 10744110"/>
              <a:gd name="connsiteY52" fmla="*/ 678426 h 5692877"/>
              <a:gd name="connsiteX53" fmla="*/ 8701548 w 10744110"/>
              <a:gd name="connsiteY53" fmla="*/ 648929 h 5692877"/>
              <a:gd name="connsiteX54" fmla="*/ 8908026 w 10744110"/>
              <a:gd name="connsiteY54" fmla="*/ 589935 h 5692877"/>
              <a:gd name="connsiteX55" fmla="*/ 9556955 w 10744110"/>
              <a:gd name="connsiteY55" fmla="*/ 560439 h 5692877"/>
              <a:gd name="connsiteX56" fmla="*/ 9733935 w 10744110"/>
              <a:gd name="connsiteY56" fmla="*/ 560439 h 569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744110" h="5692877">
                <a:moveTo>
                  <a:pt x="9733935" y="560439"/>
                </a:moveTo>
                <a:cubicBezTo>
                  <a:pt x="9842090" y="570271"/>
                  <a:pt x="9950024" y="582943"/>
                  <a:pt x="10058400" y="589935"/>
                </a:cubicBezTo>
                <a:cubicBezTo>
                  <a:pt x="10690065" y="630687"/>
                  <a:pt x="10537980" y="453902"/>
                  <a:pt x="10707329" y="707922"/>
                </a:cubicBezTo>
                <a:cubicBezTo>
                  <a:pt x="10717161" y="747251"/>
                  <a:pt x="10736826" y="785370"/>
                  <a:pt x="10736826" y="825909"/>
                </a:cubicBezTo>
                <a:cubicBezTo>
                  <a:pt x="10736826" y="1442855"/>
                  <a:pt x="10774672" y="1302307"/>
                  <a:pt x="10677832" y="1592826"/>
                </a:cubicBezTo>
                <a:cubicBezTo>
                  <a:pt x="10668000" y="1740310"/>
                  <a:pt x="10664658" y="1888370"/>
                  <a:pt x="10648335" y="2035277"/>
                </a:cubicBezTo>
                <a:cubicBezTo>
                  <a:pt x="10644901" y="2066179"/>
                  <a:pt x="10621654" y="2092803"/>
                  <a:pt x="10618839" y="2123768"/>
                </a:cubicBezTo>
                <a:cubicBezTo>
                  <a:pt x="10601903" y="2310071"/>
                  <a:pt x="10606279" y="2497903"/>
                  <a:pt x="10589342" y="2684206"/>
                </a:cubicBezTo>
                <a:cubicBezTo>
                  <a:pt x="10586527" y="2715171"/>
                  <a:pt x="10568779" y="2742916"/>
                  <a:pt x="10559845" y="2772697"/>
                </a:cubicBezTo>
                <a:cubicBezTo>
                  <a:pt x="10539277" y="2841258"/>
                  <a:pt x="10520516" y="2910348"/>
                  <a:pt x="10500851" y="2979174"/>
                </a:cubicBezTo>
                <a:cubicBezTo>
                  <a:pt x="10491019" y="3116826"/>
                  <a:pt x="10491826" y="3255653"/>
                  <a:pt x="10471355" y="3392129"/>
                </a:cubicBezTo>
                <a:cubicBezTo>
                  <a:pt x="10462131" y="3453626"/>
                  <a:pt x="10420763" y="3507495"/>
                  <a:pt x="10412361" y="3569109"/>
                </a:cubicBezTo>
                <a:cubicBezTo>
                  <a:pt x="10391064" y="3725287"/>
                  <a:pt x="10404161" y="3884880"/>
                  <a:pt x="10382864" y="4041058"/>
                </a:cubicBezTo>
                <a:cubicBezTo>
                  <a:pt x="10361980" y="4194207"/>
                  <a:pt x="10304016" y="4236832"/>
                  <a:pt x="10235381" y="4365522"/>
                </a:cubicBezTo>
                <a:cubicBezTo>
                  <a:pt x="10183650" y="4462517"/>
                  <a:pt x="10173736" y="4591819"/>
                  <a:pt x="10087897" y="4660490"/>
                </a:cubicBezTo>
                <a:cubicBezTo>
                  <a:pt x="10038736" y="4699819"/>
                  <a:pt x="9982955" y="4732068"/>
                  <a:pt x="9940413" y="4778477"/>
                </a:cubicBezTo>
                <a:cubicBezTo>
                  <a:pt x="9873974" y="4850956"/>
                  <a:pt x="9832956" y="4944926"/>
                  <a:pt x="9763432" y="5014451"/>
                </a:cubicBezTo>
                <a:cubicBezTo>
                  <a:pt x="9694606" y="5083277"/>
                  <a:pt x="9644014" y="5177400"/>
                  <a:pt x="9556955" y="5220929"/>
                </a:cubicBezTo>
                <a:cubicBezTo>
                  <a:pt x="9402236" y="5298288"/>
                  <a:pt x="9317676" y="5348287"/>
                  <a:pt x="9144000" y="5397909"/>
                </a:cubicBezTo>
                <a:cubicBezTo>
                  <a:pt x="9086494" y="5414339"/>
                  <a:pt x="9026809" y="5425948"/>
                  <a:pt x="8967019" y="5427406"/>
                </a:cubicBezTo>
                <a:cubicBezTo>
                  <a:pt x="8219925" y="5445628"/>
                  <a:pt x="7472516" y="5447071"/>
                  <a:pt x="6725264" y="5456903"/>
                </a:cubicBezTo>
                <a:cubicBezTo>
                  <a:pt x="6152993" y="5665002"/>
                  <a:pt x="6611923" y="5545393"/>
                  <a:pt x="5781368" y="5545393"/>
                </a:cubicBezTo>
                <a:cubicBezTo>
                  <a:pt x="5053714" y="5545393"/>
                  <a:pt x="4326193" y="5565058"/>
                  <a:pt x="3598606" y="5574890"/>
                </a:cubicBezTo>
                <a:cubicBezTo>
                  <a:pt x="3470787" y="5594555"/>
                  <a:pt x="3342503" y="5611410"/>
                  <a:pt x="3215148" y="5633884"/>
                </a:cubicBezTo>
                <a:cubicBezTo>
                  <a:pt x="3175226" y="5640929"/>
                  <a:pt x="3137293" y="5657647"/>
                  <a:pt x="3097161" y="5663380"/>
                </a:cubicBezTo>
                <a:cubicBezTo>
                  <a:pt x="2999341" y="5677354"/>
                  <a:pt x="2900516" y="5683045"/>
                  <a:pt x="2802193" y="5692877"/>
                </a:cubicBezTo>
                <a:lnTo>
                  <a:pt x="1622322" y="5663380"/>
                </a:lnTo>
                <a:cubicBezTo>
                  <a:pt x="1562571" y="5660782"/>
                  <a:pt x="1503988" y="5645613"/>
                  <a:pt x="1445342" y="5633884"/>
                </a:cubicBezTo>
                <a:cubicBezTo>
                  <a:pt x="1307299" y="5606275"/>
                  <a:pt x="1170039" y="5574890"/>
                  <a:pt x="1032387" y="5545393"/>
                </a:cubicBezTo>
                <a:cubicBezTo>
                  <a:pt x="943897" y="5506064"/>
                  <a:pt x="856304" y="5464651"/>
                  <a:pt x="766916" y="5427406"/>
                </a:cubicBezTo>
                <a:cubicBezTo>
                  <a:pt x="738215" y="5415447"/>
                  <a:pt x="706657" y="5410938"/>
                  <a:pt x="678426" y="5397909"/>
                </a:cubicBezTo>
                <a:cubicBezTo>
                  <a:pt x="578616" y="5351843"/>
                  <a:pt x="481781" y="5299587"/>
                  <a:pt x="383458" y="5250426"/>
                </a:cubicBezTo>
                <a:cubicBezTo>
                  <a:pt x="197723" y="5018257"/>
                  <a:pt x="215205" y="5086410"/>
                  <a:pt x="176981" y="4660490"/>
                </a:cubicBezTo>
                <a:cubicBezTo>
                  <a:pt x="-35058" y="2297775"/>
                  <a:pt x="188055" y="3447523"/>
                  <a:pt x="29497" y="2654709"/>
                </a:cubicBezTo>
                <a:cubicBezTo>
                  <a:pt x="19665" y="2438399"/>
                  <a:pt x="0" y="2222313"/>
                  <a:pt x="0" y="2005780"/>
                </a:cubicBezTo>
                <a:cubicBezTo>
                  <a:pt x="0" y="1612367"/>
                  <a:pt x="11219" y="1218897"/>
                  <a:pt x="29497" y="825909"/>
                </a:cubicBezTo>
                <a:cubicBezTo>
                  <a:pt x="30942" y="794850"/>
                  <a:pt x="46127" y="765724"/>
                  <a:pt x="58993" y="737419"/>
                </a:cubicBezTo>
                <a:cubicBezTo>
                  <a:pt x="193100" y="442385"/>
                  <a:pt x="170864" y="447729"/>
                  <a:pt x="530942" y="294968"/>
                </a:cubicBezTo>
                <a:cubicBezTo>
                  <a:pt x="731303" y="209966"/>
                  <a:pt x="943082" y="154824"/>
                  <a:pt x="1150374" y="88490"/>
                </a:cubicBezTo>
                <a:cubicBezTo>
                  <a:pt x="1188985" y="76135"/>
                  <a:pt x="1228052" y="63312"/>
                  <a:pt x="1268361" y="58993"/>
                </a:cubicBezTo>
                <a:cubicBezTo>
                  <a:pt x="1503806" y="33767"/>
                  <a:pt x="1740310" y="19664"/>
                  <a:pt x="1976284" y="0"/>
                </a:cubicBezTo>
                <a:cubicBezTo>
                  <a:pt x="2654710" y="9832"/>
                  <a:pt x="3333565" y="3420"/>
                  <a:pt x="4011561" y="29497"/>
                </a:cubicBezTo>
                <a:cubicBezTo>
                  <a:pt x="4102143" y="32981"/>
                  <a:pt x="4191035" y="59824"/>
                  <a:pt x="4277032" y="88490"/>
                </a:cubicBezTo>
                <a:cubicBezTo>
                  <a:pt x="4368899" y="119112"/>
                  <a:pt x="4453115" y="169232"/>
                  <a:pt x="4542503" y="206477"/>
                </a:cubicBezTo>
                <a:cubicBezTo>
                  <a:pt x="4571204" y="218436"/>
                  <a:pt x="4601496" y="226142"/>
                  <a:pt x="4630993" y="235974"/>
                </a:cubicBezTo>
                <a:cubicBezTo>
                  <a:pt x="4650658" y="265471"/>
                  <a:pt x="4678777" y="290833"/>
                  <a:pt x="4689987" y="324464"/>
                </a:cubicBezTo>
                <a:cubicBezTo>
                  <a:pt x="4728446" y="439841"/>
                  <a:pt x="4717542" y="573174"/>
                  <a:pt x="4778477" y="678426"/>
                </a:cubicBezTo>
                <a:cubicBezTo>
                  <a:pt x="4863219" y="824800"/>
                  <a:pt x="5067104" y="922118"/>
                  <a:pt x="5220929" y="973393"/>
                </a:cubicBezTo>
                <a:cubicBezTo>
                  <a:pt x="5268491" y="989247"/>
                  <a:pt x="5319252" y="993058"/>
                  <a:pt x="5368413" y="1002890"/>
                </a:cubicBezTo>
                <a:lnTo>
                  <a:pt x="7875639" y="973393"/>
                </a:lnTo>
                <a:cubicBezTo>
                  <a:pt x="8005382" y="970510"/>
                  <a:pt x="8113206" y="901964"/>
                  <a:pt x="8229600" y="855406"/>
                </a:cubicBezTo>
                <a:cubicBezTo>
                  <a:pt x="8258468" y="843859"/>
                  <a:pt x="8290280" y="839814"/>
                  <a:pt x="8318090" y="825909"/>
                </a:cubicBezTo>
                <a:cubicBezTo>
                  <a:pt x="8588237" y="690836"/>
                  <a:pt x="8139004" y="856249"/>
                  <a:pt x="8583561" y="678426"/>
                </a:cubicBezTo>
                <a:cubicBezTo>
                  <a:pt x="8621201" y="663370"/>
                  <a:pt x="8662568" y="660066"/>
                  <a:pt x="8701548" y="648929"/>
                </a:cubicBezTo>
                <a:cubicBezTo>
                  <a:pt x="8763258" y="631297"/>
                  <a:pt x="8844936" y="594788"/>
                  <a:pt x="8908026" y="589935"/>
                </a:cubicBezTo>
                <a:cubicBezTo>
                  <a:pt x="9123921" y="573328"/>
                  <a:pt x="9340645" y="570271"/>
                  <a:pt x="9556955" y="560439"/>
                </a:cubicBezTo>
                <a:lnTo>
                  <a:pt x="9733935" y="560439"/>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5101425" y="398246"/>
            <a:ext cx="11801005" cy="5836002"/>
          </a:xfrm>
          <a:custGeom>
            <a:avLst/>
            <a:gdLst>
              <a:gd name="connsiteX0" fmla="*/ 7877156 w 11801005"/>
              <a:gd name="connsiteY0" fmla="*/ 191689 h 5836002"/>
              <a:gd name="connsiteX1" fmla="*/ 6284330 w 11801005"/>
              <a:gd name="connsiteY1" fmla="*/ 457160 h 5836002"/>
              <a:gd name="connsiteX2" fmla="*/ 6195840 w 11801005"/>
              <a:gd name="connsiteY2" fmla="*/ 516154 h 5836002"/>
              <a:gd name="connsiteX3" fmla="*/ 5900872 w 11801005"/>
              <a:gd name="connsiteY3" fmla="*/ 545651 h 5836002"/>
              <a:gd name="connsiteX4" fmla="*/ 5694394 w 11801005"/>
              <a:gd name="connsiteY4" fmla="*/ 604644 h 5836002"/>
              <a:gd name="connsiteX5" fmla="*/ 5487917 w 11801005"/>
              <a:gd name="connsiteY5" fmla="*/ 781625 h 5836002"/>
              <a:gd name="connsiteX6" fmla="*/ 5310936 w 11801005"/>
              <a:gd name="connsiteY6" fmla="*/ 899612 h 5836002"/>
              <a:gd name="connsiteX7" fmla="*/ 4986472 w 11801005"/>
              <a:gd name="connsiteY7" fmla="*/ 1165083 h 5836002"/>
              <a:gd name="connsiteX8" fmla="*/ 4750498 w 11801005"/>
              <a:gd name="connsiteY8" fmla="*/ 1312567 h 5836002"/>
              <a:gd name="connsiteX9" fmla="*/ 4691504 w 11801005"/>
              <a:gd name="connsiteY9" fmla="*/ 1460051 h 5836002"/>
              <a:gd name="connsiteX10" fmla="*/ 4485027 w 11801005"/>
              <a:gd name="connsiteY10" fmla="*/ 1578038 h 5836002"/>
              <a:gd name="connsiteX11" fmla="*/ 4278549 w 11801005"/>
              <a:gd name="connsiteY11" fmla="*/ 1725522 h 5836002"/>
              <a:gd name="connsiteX12" fmla="*/ 4072072 w 11801005"/>
              <a:gd name="connsiteY12" fmla="*/ 1902502 h 5836002"/>
              <a:gd name="connsiteX13" fmla="*/ 3806601 w 11801005"/>
              <a:gd name="connsiteY13" fmla="*/ 2197470 h 5836002"/>
              <a:gd name="connsiteX14" fmla="*/ 3600123 w 11801005"/>
              <a:gd name="connsiteY14" fmla="*/ 2344954 h 5836002"/>
              <a:gd name="connsiteX15" fmla="*/ 3246162 w 11801005"/>
              <a:gd name="connsiteY15" fmla="*/ 2492438 h 5836002"/>
              <a:gd name="connsiteX16" fmla="*/ 3216665 w 11801005"/>
              <a:gd name="connsiteY16" fmla="*/ 2580928 h 5836002"/>
              <a:gd name="connsiteX17" fmla="*/ 3128175 w 11801005"/>
              <a:gd name="connsiteY17" fmla="*/ 2639922 h 5836002"/>
              <a:gd name="connsiteX18" fmla="*/ 3039685 w 11801005"/>
              <a:gd name="connsiteY18" fmla="*/ 2669419 h 5836002"/>
              <a:gd name="connsiteX19" fmla="*/ 2833207 w 11801005"/>
              <a:gd name="connsiteY19" fmla="*/ 2728412 h 5836002"/>
              <a:gd name="connsiteX20" fmla="*/ 2626730 w 11801005"/>
              <a:gd name="connsiteY20" fmla="*/ 2816902 h 5836002"/>
              <a:gd name="connsiteX21" fmla="*/ 2361259 w 11801005"/>
              <a:gd name="connsiteY21" fmla="*/ 2875896 h 5836002"/>
              <a:gd name="connsiteX22" fmla="*/ 2243272 w 11801005"/>
              <a:gd name="connsiteY22" fmla="*/ 2905393 h 5836002"/>
              <a:gd name="connsiteX23" fmla="*/ 1682833 w 11801005"/>
              <a:gd name="connsiteY23" fmla="*/ 2875896 h 5836002"/>
              <a:gd name="connsiteX24" fmla="*/ 1505852 w 11801005"/>
              <a:gd name="connsiteY24" fmla="*/ 2816902 h 5836002"/>
              <a:gd name="connsiteX25" fmla="*/ 1122394 w 11801005"/>
              <a:gd name="connsiteY25" fmla="*/ 2846399 h 5836002"/>
              <a:gd name="connsiteX26" fmla="*/ 1063401 w 11801005"/>
              <a:gd name="connsiteY26" fmla="*/ 2934889 h 5836002"/>
              <a:gd name="connsiteX27" fmla="*/ 886420 w 11801005"/>
              <a:gd name="connsiteY27" fmla="*/ 3052877 h 5836002"/>
              <a:gd name="connsiteX28" fmla="*/ 797930 w 11801005"/>
              <a:gd name="connsiteY28" fmla="*/ 3111870 h 5836002"/>
              <a:gd name="connsiteX29" fmla="*/ 620949 w 11801005"/>
              <a:gd name="connsiteY29" fmla="*/ 3259354 h 5836002"/>
              <a:gd name="connsiteX30" fmla="*/ 473465 w 11801005"/>
              <a:gd name="connsiteY30" fmla="*/ 3436335 h 5836002"/>
              <a:gd name="connsiteX31" fmla="*/ 384975 w 11801005"/>
              <a:gd name="connsiteY31" fmla="*/ 3731302 h 5836002"/>
              <a:gd name="connsiteX32" fmla="*/ 355478 w 11801005"/>
              <a:gd name="connsiteY32" fmla="*/ 3819793 h 5836002"/>
              <a:gd name="connsiteX33" fmla="*/ 325981 w 11801005"/>
              <a:gd name="connsiteY33" fmla="*/ 3967277 h 5836002"/>
              <a:gd name="connsiteX34" fmla="*/ 178498 w 11801005"/>
              <a:gd name="connsiteY34" fmla="*/ 4144257 h 5836002"/>
              <a:gd name="connsiteX35" fmla="*/ 119504 w 11801005"/>
              <a:gd name="connsiteY35" fmla="*/ 4232748 h 5836002"/>
              <a:gd name="connsiteX36" fmla="*/ 90007 w 11801005"/>
              <a:gd name="connsiteY36" fmla="*/ 5294631 h 5836002"/>
              <a:gd name="connsiteX37" fmla="*/ 60510 w 11801005"/>
              <a:gd name="connsiteY37" fmla="*/ 5383122 h 5836002"/>
              <a:gd name="connsiteX38" fmla="*/ 1517 w 11801005"/>
              <a:gd name="connsiteY38" fmla="*/ 5825573 h 5836002"/>
              <a:gd name="connsiteX39" fmla="*/ 178498 w 11801005"/>
              <a:gd name="connsiteY39" fmla="*/ 5707586 h 5836002"/>
              <a:gd name="connsiteX40" fmla="*/ 384975 w 11801005"/>
              <a:gd name="connsiteY40" fmla="*/ 5619096 h 5836002"/>
              <a:gd name="connsiteX41" fmla="*/ 473465 w 11801005"/>
              <a:gd name="connsiteY41" fmla="*/ 5560102 h 5836002"/>
              <a:gd name="connsiteX42" fmla="*/ 650446 w 11801005"/>
              <a:gd name="connsiteY42" fmla="*/ 5501109 h 5836002"/>
              <a:gd name="connsiteX43" fmla="*/ 915917 w 11801005"/>
              <a:gd name="connsiteY43" fmla="*/ 5530606 h 5836002"/>
              <a:gd name="connsiteX44" fmla="*/ 1240381 w 11801005"/>
              <a:gd name="connsiteY44" fmla="*/ 5648593 h 5836002"/>
              <a:gd name="connsiteX45" fmla="*/ 1417362 w 11801005"/>
              <a:gd name="connsiteY45" fmla="*/ 5678089 h 5836002"/>
              <a:gd name="connsiteX46" fmla="*/ 2508743 w 11801005"/>
              <a:gd name="connsiteY46" fmla="*/ 5737083 h 5836002"/>
              <a:gd name="connsiteX47" fmla="*/ 2597233 w 11801005"/>
              <a:gd name="connsiteY47" fmla="*/ 5796077 h 5836002"/>
              <a:gd name="connsiteX48" fmla="*/ 3216665 w 11801005"/>
              <a:gd name="connsiteY48" fmla="*/ 5707586 h 5836002"/>
              <a:gd name="connsiteX49" fmla="*/ 3688614 w 11801005"/>
              <a:gd name="connsiteY49" fmla="*/ 5619096 h 5836002"/>
              <a:gd name="connsiteX50" fmla="*/ 3777104 w 11801005"/>
              <a:gd name="connsiteY50" fmla="*/ 5589599 h 5836002"/>
              <a:gd name="connsiteX51" fmla="*/ 4838988 w 11801005"/>
              <a:gd name="connsiteY51" fmla="*/ 5560102 h 5836002"/>
              <a:gd name="connsiteX52" fmla="*/ 5458420 w 11801005"/>
              <a:gd name="connsiteY52" fmla="*/ 5560102 h 5836002"/>
              <a:gd name="connsiteX53" fmla="*/ 5812381 w 11801005"/>
              <a:gd name="connsiteY53" fmla="*/ 5619096 h 5836002"/>
              <a:gd name="connsiteX54" fmla="*/ 6697285 w 11801005"/>
              <a:gd name="connsiteY54" fmla="*/ 5589599 h 5836002"/>
              <a:gd name="connsiteX55" fmla="*/ 7493698 w 11801005"/>
              <a:gd name="connsiteY55" fmla="*/ 5501109 h 5836002"/>
              <a:gd name="connsiteX56" fmla="*/ 7700175 w 11801005"/>
              <a:gd name="connsiteY56" fmla="*/ 5412619 h 5836002"/>
              <a:gd name="connsiteX57" fmla="*/ 7936149 w 11801005"/>
              <a:gd name="connsiteY57" fmla="*/ 5324128 h 5836002"/>
              <a:gd name="connsiteX58" fmla="*/ 8142627 w 11801005"/>
              <a:gd name="connsiteY58" fmla="*/ 5265135 h 5836002"/>
              <a:gd name="connsiteX59" fmla="*/ 8408098 w 11801005"/>
              <a:gd name="connsiteY59" fmla="*/ 5117651 h 5836002"/>
              <a:gd name="connsiteX60" fmla="*/ 9410988 w 11801005"/>
              <a:gd name="connsiteY60" fmla="*/ 4645702 h 5836002"/>
              <a:gd name="connsiteX61" fmla="*/ 10177904 w 11801005"/>
              <a:gd name="connsiteY61" fmla="*/ 4291741 h 5836002"/>
              <a:gd name="connsiteX62" fmla="*/ 10325388 w 11801005"/>
              <a:gd name="connsiteY62" fmla="*/ 4203251 h 5836002"/>
              <a:gd name="connsiteX63" fmla="*/ 10797336 w 11801005"/>
              <a:gd name="connsiteY63" fmla="*/ 3583819 h 5836002"/>
              <a:gd name="connsiteX64" fmla="*/ 10856330 w 11801005"/>
              <a:gd name="connsiteY64" fmla="*/ 3465831 h 5836002"/>
              <a:gd name="connsiteX65" fmla="*/ 11210291 w 11801005"/>
              <a:gd name="connsiteY65" fmla="*/ 2905393 h 5836002"/>
              <a:gd name="connsiteX66" fmla="*/ 11623246 w 11801005"/>
              <a:gd name="connsiteY66" fmla="*/ 2315457 h 5836002"/>
              <a:gd name="connsiteX67" fmla="*/ 11800227 w 11801005"/>
              <a:gd name="connsiteY67" fmla="*/ 1902502 h 5836002"/>
              <a:gd name="connsiteX68" fmla="*/ 11387272 w 11801005"/>
              <a:gd name="connsiteY68" fmla="*/ 781625 h 5836002"/>
              <a:gd name="connsiteX69" fmla="*/ 11092304 w 11801005"/>
              <a:gd name="connsiteY69" fmla="*/ 604644 h 5836002"/>
              <a:gd name="connsiteX70" fmla="*/ 10384381 w 11801005"/>
              <a:gd name="connsiteY70" fmla="*/ 339173 h 5836002"/>
              <a:gd name="connsiteX71" fmla="*/ 10295891 w 11801005"/>
              <a:gd name="connsiteY71" fmla="*/ 280180 h 5836002"/>
              <a:gd name="connsiteX72" fmla="*/ 9558472 w 11801005"/>
              <a:gd name="connsiteY72" fmla="*/ 103199 h 5836002"/>
              <a:gd name="connsiteX73" fmla="*/ 9322498 w 11801005"/>
              <a:gd name="connsiteY73" fmla="*/ 14709 h 5836002"/>
              <a:gd name="connsiteX74" fmla="*/ 8349104 w 11801005"/>
              <a:gd name="connsiteY74" fmla="*/ 73702 h 5836002"/>
              <a:gd name="connsiteX75" fmla="*/ 8083633 w 11801005"/>
              <a:gd name="connsiteY75" fmla="*/ 191689 h 5836002"/>
              <a:gd name="connsiteX76" fmla="*/ 7877156 w 11801005"/>
              <a:gd name="connsiteY76" fmla="*/ 191689 h 583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1801005" h="5836002">
                <a:moveTo>
                  <a:pt x="7877156" y="191689"/>
                </a:moveTo>
                <a:cubicBezTo>
                  <a:pt x="7346214" y="280179"/>
                  <a:pt x="6812844" y="355166"/>
                  <a:pt x="6284330" y="457160"/>
                </a:cubicBezTo>
                <a:cubicBezTo>
                  <a:pt x="6249522" y="463877"/>
                  <a:pt x="6230383" y="508183"/>
                  <a:pt x="6195840" y="516154"/>
                </a:cubicBezTo>
                <a:cubicBezTo>
                  <a:pt x="6099557" y="538373"/>
                  <a:pt x="5999195" y="535819"/>
                  <a:pt x="5900872" y="545651"/>
                </a:cubicBezTo>
                <a:cubicBezTo>
                  <a:pt x="5832046" y="565315"/>
                  <a:pt x="5759558" y="575024"/>
                  <a:pt x="5694394" y="604644"/>
                </a:cubicBezTo>
                <a:cubicBezTo>
                  <a:pt x="5581526" y="655948"/>
                  <a:pt x="5578509" y="711165"/>
                  <a:pt x="5487917" y="781625"/>
                </a:cubicBezTo>
                <a:cubicBezTo>
                  <a:pt x="5431951" y="825154"/>
                  <a:pt x="5367257" y="856543"/>
                  <a:pt x="5310936" y="899612"/>
                </a:cubicBezTo>
                <a:cubicBezTo>
                  <a:pt x="5199930" y="984499"/>
                  <a:pt x="5111461" y="1102588"/>
                  <a:pt x="4986472" y="1165083"/>
                </a:cubicBezTo>
                <a:cubicBezTo>
                  <a:pt x="4824514" y="1246063"/>
                  <a:pt x="4903662" y="1197694"/>
                  <a:pt x="4750498" y="1312567"/>
                </a:cubicBezTo>
                <a:cubicBezTo>
                  <a:pt x="4730833" y="1361728"/>
                  <a:pt x="4728944" y="1422611"/>
                  <a:pt x="4691504" y="1460051"/>
                </a:cubicBezTo>
                <a:cubicBezTo>
                  <a:pt x="4635452" y="1516103"/>
                  <a:pt x="4551707" y="1535172"/>
                  <a:pt x="4485027" y="1578038"/>
                </a:cubicBezTo>
                <a:cubicBezTo>
                  <a:pt x="4413880" y="1623776"/>
                  <a:pt x="4345056" y="1673266"/>
                  <a:pt x="4278549" y="1725522"/>
                </a:cubicBezTo>
                <a:cubicBezTo>
                  <a:pt x="4207270" y="1781527"/>
                  <a:pt x="4133326" y="1835680"/>
                  <a:pt x="4072072" y="1902502"/>
                </a:cubicBezTo>
                <a:cubicBezTo>
                  <a:pt x="3769176" y="2232934"/>
                  <a:pt x="4142631" y="1945448"/>
                  <a:pt x="3806601" y="2197470"/>
                </a:cubicBezTo>
                <a:cubicBezTo>
                  <a:pt x="3738937" y="2248218"/>
                  <a:pt x="3674970" y="2305561"/>
                  <a:pt x="3600123" y="2344954"/>
                </a:cubicBezTo>
                <a:cubicBezTo>
                  <a:pt x="3487013" y="2404485"/>
                  <a:pt x="3246162" y="2492438"/>
                  <a:pt x="3246162" y="2492438"/>
                </a:cubicBezTo>
                <a:cubicBezTo>
                  <a:pt x="3236330" y="2521935"/>
                  <a:pt x="3236088" y="2556649"/>
                  <a:pt x="3216665" y="2580928"/>
                </a:cubicBezTo>
                <a:cubicBezTo>
                  <a:pt x="3194519" y="2608610"/>
                  <a:pt x="3159883" y="2624068"/>
                  <a:pt x="3128175" y="2639922"/>
                </a:cubicBezTo>
                <a:cubicBezTo>
                  <a:pt x="3100365" y="2653827"/>
                  <a:pt x="3069466" y="2660485"/>
                  <a:pt x="3039685" y="2669419"/>
                </a:cubicBezTo>
                <a:cubicBezTo>
                  <a:pt x="2971124" y="2689987"/>
                  <a:pt x="2900477" y="2703950"/>
                  <a:pt x="2833207" y="2728412"/>
                </a:cubicBezTo>
                <a:cubicBezTo>
                  <a:pt x="2544775" y="2833296"/>
                  <a:pt x="2857792" y="2750885"/>
                  <a:pt x="2626730" y="2816902"/>
                </a:cubicBezTo>
                <a:cubicBezTo>
                  <a:pt x="2500832" y="2852873"/>
                  <a:pt x="2498128" y="2845480"/>
                  <a:pt x="2361259" y="2875896"/>
                </a:cubicBezTo>
                <a:cubicBezTo>
                  <a:pt x="2321685" y="2884690"/>
                  <a:pt x="2282601" y="2895561"/>
                  <a:pt x="2243272" y="2905393"/>
                </a:cubicBezTo>
                <a:cubicBezTo>
                  <a:pt x="2056459" y="2895561"/>
                  <a:pt x="1868572" y="2898185"/>
                  <a:pt x="1682833" y="2875896"/>
                </a:cubicBezTo>
                <a:cubicBezTo>
                  <a:pt x="1621091" y="2868487"/>
                  <a:pt x="1505852" y="2816902"/>
                  <a:pt x="1505852" y="2816902"/>
                </a:cubicBezTo>
                <a:cubicBezTo>
                  <a:pt x="1378033" y="2826734"/>
                  <a:pt x="1246262" y="2813367"/>
                  <a:pt x="1122394" y="2846399"/>
                </a:cubicBezTo>
                <a:cubicBezTo>
                  <a:pt x="1088140" y="2855533"/>
                  <a:pt x="1090080" y="2911545"/>
                  <a:pt x="1063401" y="2934889"/>
                </a:cubicBezTo>
                <a:cubicBezTo>
                  <a:pt x="1010042" y="2981578"/>
                  <a:pt x="945414" y="3013548"/>
                  <a:pt x="886420" y="3052877"/>
                </a:cubicBezTo>
                <a:cubicBezTo>
                  <a:pt x="856923" y="3072541"/>
                  <a:pt x="822997" y="3086803"/>
                  <a:pt x="797930" y="3111870"/>
                </a:cubicBezTo>
                <a:cubicBezTo>
                  <a:pt x="539407" y="3370393"/>
                  <a:pt x="867347" y="3054023"/>
                  <a:pt x="620949" y="3259354"/>
                </a:cubicBezTo>
                <a:cubicBezTo>
                  <a:pt x="535781" y="3330327"/>
                  <a:pt x="531471" y="3349325"/>
                  <a:pt x="473465" y="3436335"/>
                </a:cubicBezTo>
                <a:cubicBezTo>
                  <a:pt x="428887" y="3614652"/>
                  <a:pt x="456790" y="3515860"/>
                  <a:pt x="384975" y="3731302"/>
                </a:cubicBezTo>
                <a:cubicBezTo>
                  <a:pt x="375143" y="3760799"/>
                  <a:pt x="361576" y="3789304"/>
                  <a:pt x="355478" y="3819793"/>
                </a:cubicBezTo>
                <a:cubicBezTo>
                  <a:pt x="345646" y="3868954"/>
                  <a:pt x="343585" y="3920334"/>
                  <a:pt x="325981" y="3967277"/>
                </a:cubicBezTo>
                <a:cubicBezTo>
                  <a:pt x="296021" y="4047170"/>
                  <a:pt x="230664" y="4081657"/>
                  <a:pt x="178498" y="4144257"/>
                </a:cubicBezTo>
                <a:cubicBezTo>
                  <a:pt x="155803" y="4171491"/>
                  <a:pt x="139169" y="4203251"/>
                  <a:pt x="119504" y="4232748"/>
                </a:cubicBezTo>
                <a:cubicBezTo>
                  <a:pt x="109672" y="4586709"/>
                  <a:pt x="108142" y="4940998"/>
                  <a:pt x="90007" y="5294631"/>
                </a:cubicBezTo>
                <a:cubicBezTo>
                  <a:pt x="88415" y="5325683"/>
                  <a:pt x="67255" y="5352770"/>
                  <a:pt x="60510" y="5383122"/>
                </a:cubicBezTo>
                <a:cubicBezTo>
                  <a:pt x="48431" y="5437477"/>
                  <a:pt x="-10100" y="5813956"/>
                  <a:pt x="1517" y="5825573"/>
                </a:cubicBezTo>
                <a:cubicBezTo>
                  <a:pt x="51652" y="5875708"/>
                  <a:pt x="111235" y="5730007"/>
                  <a:pt x="178498" y="5707586"/>
                </a:cubicBezTo>
                <a:cubicBezTo>
                  <a:pt x="277772" y="5674494"/>
                  <a:pt x="282921" y="5677413"/>
                  <a:pt x="384975" y="5619096"/>
                </a:cubicBezTo>
                <a:cubicBezTo>
                  <a:pt x="415755" y="5601508"/>
                  <a:pt x="441070" y="5574500"/>
                  <a:pt x="473465" y="5560102"/>
                </a:cubicBezTo>
                <a:cubicBezTo>
                  <a:pt x="530290" y="5534846"/>
                  <a:pt x="650446" y="5501109"/>
                  <a:pt x="650446" y="5501109"/>
                </a:cubicBezTo>
                <a:cubicBezTo>
                  <a:pt x="738936" y="5510941"/>
                  <a:pt x="828611" y="5513145"/>
                  <a:pt x="915917" y="5530606"/>
                </a:cubicBezTo>
                <a:cubicBezTo>
                  <a:pt x="1148387" y="5577100"/>
                  <a:pt x="1030684" y="5591403"/>
                  <a:pt x="1240381" y="5648593"/>
                </a:cubicBezTo>
                <a:cubicBezTo>
                  <a:pt x="1298081" y="5664329"/>
                  <a:pt x="1357700" y="5673927"/>
                  <a:pt x="1417362" y="5678089"/>
                </a:cubicBezTo>
                <a:cubicBezTo>
                  <a:pt x="1780803" y="5703445"/>
                  <a:pt x="2144949" y="5717418"/>
                  <a:pt x="2508743" y="5737083"/>
                </a:cubicBezTo>
                <a:cubicBezTo>
                  <a:pt x="2538240" y="5756748"/>
                  <a:pt x="2561813" y="5797553"/>
                  <a:pt x="2597233" y="5796077"/>
                </a:cubicBezTo>
                <a:cubicBezTo>
                  <a:pt x="2805626" y="5787394"/>
                  <a:pt x="3216665" y="5707586"/>
                  <a:pt x="3216665" y="5707586"/>
                </a:cubicBezTo>
                <a:cubicBezTo>
                  <a:pt x="3554761" y="5594888"/>
                  <a:pt x="3224713" y="5690466"/>
                  <a:pt x="3688614" y="5619096"/>
                </a:cubicBezTo>
                <a:cubicBezTo>
                  <a:pt x="3719345" y="5614368"/>
                  <a:pt x="3746053" y="5591191"/>
                  <a:pt x="3777104" y="5589599"/>
                </a:cubicBezTo>
                <a:cubicBezTo>
                  <a:pt x="4130737" y="5571464"/>
                  <a:pt x="4485027" y="5569934"/>
                  <a:pt x="4838988" y="5560102"/>
                </a:cubicBezTo>
                <a:cubicBezTo>
                  <a:pt x="5094426" y="5730396"/>
                  <a:pt x="4797882" y="5560102"/>
                  <a:pt x="5458420" y="5560102"/>
                </a:cubicBezTo>
                <a:cubicBezTo>
                  <a:pt x="5578035" y="5560102"/>
                  <a:pt x="5694394" y="5599431"/>
                  <a:pt x="5812381" y="5619096"/>
                </a:cubicBezTo>
                <a:cubicBezTo>
                  <a:pt x="6107349" y="5609264"/>
                  <a:pt x="6402608" y="5605970"/>
                  <a:pt x="6697285" y="5589599"/>
                </a:cubicBezTo>
                <a:cubicBezTo>
                  <a:pt x="7362303" y="5552654"/>
                  <a:pt x="7190269" y="5602252"/>
                  <a:pt x="7493698" y="5501109"/>
                </a:cubicBezTo>
                <a:cubicBezTo>
                  <a:pt x="7649233" y="5397418"/>
                  <a:pt x="7509700" y="5476111"/>
                  <a:pt x="7700175" y="5412619"/>
                </a:cubicBezTo>
                <a:cubicBezTo>
                  <a:pt x="7992982" y="5315017"/>
                  <a:pt x="7729044" y="5386259"/>
                  <a:pt x="7936149" y="5324128"/>
                </a:cubicBezTo>
                <a:cubicBezTo>
                  <a:pt x="8004710" y="5303560"/>
                  <a:pt x="8077048" y="5293826"/>
                  <a:pt x="8142627" y="5265135"/>
                </a:cubicBezTo>
                <a:cubicBezTo>
                  <a:pt x="8235369" y="5224560"/>
                  <a:pt x="8318350" y="5164476"/>
                  <a:pt x="8408098" y="5117651"/>
                </a:cubicBezTo>
                <a:cubicBezTo>
                  <a:pt x="8669365" y="4981338"/>
                  <a:pt x="9163495" y="4740891"/>
                  <a:pt x="9410988" y="4645702"/>
                </a:cubicBezTo>
                <a:cubicBezTo>
                  <a:pt x="9882397" y="4464392"/>
                  <a:pt x="9724267" y="4543762"/>
                  <a:pt x="10177904" y="4291741"/>
                </a:cubicBezTo>
                <a:cubicBezTo>
                  <a:pt x="10228021" y="4263898"/>
                  <a:pt x="10280620" y="4239066"/>
                  <a:pt x="10325388" y="4203251"/>
                </a:cubicBezTo>
                <a:cubicBezTo>
                  <a:pt x="10500554" y="4063118"/>
                  <a:pt x="10728147" y="3722197"/>
                  <a:pt x="10797336" y="3583819"/>
                </a:cubicBezTo>
                <a:cubicBezTo>
                  <a:pt x="10817001" y="3544490"/>
                  <a:pt x="10833467" y="3503391"/>
                  <a:pt x="10856330" y="3465831"/>
                </a:cubicBezTo>
                <a:cubicBezTo>
                  <a:pt x="10971213" y="3277094"/>
                  <a:pt x="11091333" y="3091589"/>
                  <a:pt x="11210291" y="2905393"/>
                </a:cubicBezTo>
                <a:cubicBezTo>
                  <a:pt x="11545279" y="2381064"/>
                  <a:pt x="11396524" y="2542182"/>
                  <a:pt x="11623246" y="2315457"/>
                </a:cubicBezTo>
                <a:cubicBezTo>
                  <a:pt x="11682240" y="2177805"/>
                  <a:pt x="11796484" y="2052216"/>
                  <a:pt x="11800227" y="1902502"/>
                </a:cubicBezTo>
                <a:cubicBezTo>
                  <a:pt x="11811421" y="1454733"/>
                  <a:pt x="11703260" y="1080982"/>
                  <a:pt x="11387272" y="781625"/>
                </a:cubicBezTo>
                <a:cubicBezTo>
                  <a:pt x="11304032" y="702766"/>
                  <a:pt x="11197211" y="650927"/>
                  <a:pt x="11092304" y="604644"/>
                </a:cubicBezTo>
                <a:cubicBezTo>
                  <a:pt x="10861726" y="502918"/>
                  <a:pt x="10594075" y="478968"/>
                  <a:pt x="10384381" y="339173"/>
                </a:cubicBezTo>
                <a:cubicBezTo>
                  <a:pt x="10354884" y="319509"/>
                  <a:pt x="10328931" y="293029"/>
                  <a:pt x="10295891" y="280180"/>
                </a:cubicBezTo>
                <a:cubicBezTo>
                  <a:pt x="9862810" y="111760"/>
                  <a:pt x="9942590" y="141611"/>
                  <a:pt x="9558472" y="103199"/>
                </a:cubicBezTo>
                <a:cubicBezTo>
                  <a:pt x="9479814" y="73702"/>
                  <a:pt x="9406375" y="19369"/>
                  <a:pt x="9322498" y="14709"/>
                </a:cubicBezTo>
                <a:cubicBezTo>
                  <a:pt x="8759353" y="-16577"/>
                  <a:pt x="8709778" y="1569"/>
                  <a:pt x="8349104" y="73702"/>
                </a:cubicBezTo>
                <a:cubicBezTo>
                  <a:pt x="8255052" y="136404"/>
                  <a:pt x="8213244" y="175488"/>
                  <a:pt x="8083633" y="191689"/>
                </a:cubicBezTo>
                <a:lnTo>
                  <a:pt x="7877156" y="191689"/>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936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Grey Gradient Abstract Background"/>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10000" contrast="-10000"/>
                    </a14:imgEffect>
                  </a14:imgLayer>
                </a14:imgProps>
              </a:ext>
              <a:ext uri="{28A0092B-C50C-407E-A947-70E740481C1C}">
                <a14:useLocalDpi xmlns:a14="http://schemas.microsoft.com/office/drawing/2010/main" val="0"/>
              </a:ext>
            </a:extLst>
          </a:blip>
          <a:srcRect/>
          <a:stretch>
            <a:fillRect/>
          </a:stretch>
        </p:blipFill>
        <p:spPr bwMode="auto">
          <a:xfrm>
            <a:off x="0" y="0"/>
            <a:ext cx="9828010" cy="687961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255082" y="3802592"/>
            <a:ext cx="10139499" cy="2670779"/>
            <a:chOff x="62616" y="271685"/>
            <a:chExt cx="10405528" cy="2740852"/>
          </a:xfrm>
        </p:grpSpPr>
        <p:pic>
          <p:nvPicPr>
            <p:cNvPr id="13314" name="Picture 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616" y="271685"/>
              <a:ext cx="4446588"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Box 4"/>
            <p:cNvSpPr txBox="1">
              <a:spLocks noChangeArrowheads="1"/>
            </p:cNvSpPr>
            <p:nvPr/>
          </p:nvSpPr>
          <p:spPr bwMode="auto">
            <a:xfrm>
              <a:off x="4447325" y="1442877"/>
              <a:ext cx="602081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bg-BG" sz="7200" dirty="0" smtClean="0">
                  <a:latin typeface="Verdana" panose="020B0604030504040204" pitchFamily="34" charset="0"/>
                  <a:ea typeface="Verdana" panose="020B0604030504040204" pitchFamily="34" charset="0"/>
                  <a:cs typeface="Verdana" panose="020B0604030504040204" pitchFamily="34" charset="0"/>
                </a:rPr>
                <a:t>STIONS</a:t>
              </a:r>
              <a:r>
                <a:rPr lang="en-US" altLang="bg-BG" sz="9600" dirty="0" smtClean="0">
                  <a:latin typeface="Verdana" panose="020B0604030504040204" pitchFamily="34" charset="0"/>
                  <a:ea typeface="Verdana" panose="020B0604030504040204" pitchFamily="34" charset="0"/>
                  <a:cs typeface="Verdana" panose="020B0604030504040204" pitchFamily="34" charset="0"/>
                </a:rPr>
                <a:t>?</a:t>
              </a:r>
              <a:endParaRPr lang="en-US" altLang="bg-BG" sz="9600" dirty="0">
                <a:latin typeface="Verdana" panose="020B0604030504040204" pitchFamily="34" charset="0"/>
                <a:ea typeface="Verdana" panose="020B0604030504040204" pitchFamily="34" charset="0"/>
                <a:cs typeface="Verdana" panose="020B0604030504040204" pitchFamily="34" charset="0"/>
              </a:endParaRPr>
            </a:p>
          </p:txBody>
        </p:sp>
      </p:grpSp>
      <p:sp>
        <p:nvSpPr>
          <p:cNvPr id="13316" name="TextBox 5"/>
          <p:cNvSpPr txBox="1">
            <a:spLocks noChangeArrowheads="1"/>
          </p:cNvSpPr>
          <p:nvPr/>
        </p:nvSpPr>
        <p:spPr bwMode="auto">
          <a:xfrm>
            <a:off x="-1017690" y="2539407"/>
            <a:ext cx="4640263"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bg-BG" sz="8800" dirty="0"/>
              <a:t>ANY</a:t>
            </a:r>
            <a:endParaRPr lang="en-US" altLang="bg-BG" sz="13800" dirty="0"/>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3277" y="901585"/>
            <a:ext cx="5021966" cy="4989535"/>
          </a:xfrm>
          <a:prstGeom prst="rect">
            <a:avLst/>
          </a:prstGeom>
        </p:spPr>
      </p:pic>
      <p:sp>
        <p:nvSpPr>
          <p:cNvPr id="12" name="Content Placeholder 2"/>
          <p:cNvSpPr>
            <a:spLocks noGrp="1"/>
          </p:cNvSpPr>
          <p:nvPr>
            <p:ph idx="1"/>
          </p:nvPr>
        </p:nvSpPr>
        <p:spPr>
          <a:xfrm>
            <a:off x="6270171" y="365124"/>
            <a:ext cx="5921829" cy="6253389"/>
          </a:xfrm>
        </p:spPr>
        <p:txBody>
          <a:bodyPr>
            <a:normAutofit/>
          </a:bodyPr>
          <a:lstStyle/>
          <a:p>
            <a:pPr marL="0" indent="0" algn="ctr">
              <a:buNone/>
            </a:pPr>
            <a:r>
              <a:rPr lang="en-US" sz="4000" b="1" dirty="0" err="1" smtClean="0"/>
              <a:t>Claudiu</a:t>
            </a:r>
            <a:r>
              <a:rPr lang="en-US" sz="4000" b="1" dirty="0" smtClean="0"/>
              <a:t> </a:t>
            </a:r>
            <a:r>
              <a:rPr lang="en-US" sz="4000" b="1" dirty="0" err="1" smtClean="0"/>
              <a:t>Draghia</a:t>
            </a:r>
            <a:endParaRPr lang="en-US" sz="4000" b="1" dirty="0" smtClean="0"/>
          </a:p>
          <a:p>
            <a:pPr marL="0" indent="0" algn="ctr">
              <a:buNone/>
            </a:pPr>
            <a:endParaRPr lang="en-US" sz="3200" dirty="0" smtClean="0"/>
          </a:p>
        </p:txBody>
      </p:sp>
      <p:sp>
        <p:nvSpPr>
          <p:cNvPr id="9" name="Rectangle 8"/>
          <p:cNvSpPr/>
          <p:nvPr/>
        </p:nvSpPr>
        <p:spPr>
          <a:xfrm>
            <a:off x="8244137" y="1368405"/>
            <a:ext cx="6096000" cy="1854354"/>
          </a:xfrm>
          <a:prstGeom prst="rect">
            <a:avLst/>
          </a:prstGeom>
        </p:spPr>
        <p:txBody>
          <a:bodyPr>
            <a:spAutoFit/>
          </a:bodyPr>
          <a:lstStyle/>
          <a:p>
            <a:r>
              <a:rPr lang="en-US" sz="3200" dirty="0" smtClean="0"/>
              <a:t>BrainForIT.com</a:t>
            </a:r>
          </a:p>
          <a:p>
            <a:endParaRPr lang="en-US" sz="800" dirty="0" smtClean="0"/>
          </a:p>
          <a:p>
            <a:r>
              <a:rPr lang="en-US" sz="3200" dirty="0" smtClean="0"/>
              <a:t>Claudiu@BrainForIT.com</a:t>
            </a:r>
            <a:endParaRPr lang="en-US" sz="3200" dirty="0"/>
          </a:p>
          <a:p>
            <a:endParaRPr lang="en-US" sz="1050" dirty="0"/>
          </a:p>
          <a:p>
            <a:r>
              <a:rPr lang="en-US" sz="3200" dirty="0" smtClean="0"/>
              <a:t>@</a:t>
            </a:r>
            <a:r>
              <a:rPr lang="en-US" sz="3200" dirty="0" err="1"/>
              <a:t>claudiu_dra</a:t>
            </a:r>
            <a:endParaRPr lang="en-US" sz="3200" dirty="0"/>
          </a:p>
        </p:txBody>
      </p:sp>
      <p:pic>
        <p:nvPicPr>
          <p:cNvPr id="10" name="Picture 9"/>
          <p:cNvPicPr>
            <a:picLocks noChangeAspect="1"/>
          </p:cNvPicPr>
          <p:nvPr/>
        </p:nvPicPr>
        <p:blipFill>
          <a:blip r:embed="rId6">
            <a:clrChange>
              <a:clrFrom>
                <a:srgbClr val="FFFFFF"/>
              </a:clrFrom>
              <a:clrTo>
                <a:srgbClr val="FFFFFF">
                  <a:alpha val="0"/>
                </a:srgbClr>
              </a:clrTo>
            </a:clrChange>
          </a:blip>
          <a:stretch>
            <a:fillRect/>
          </a:stretch>
        </p:blipFill>
        <p:spPr>
          <a:xfrm>
            <a:off x="7657403" y="2017762"/>
            <a:ext cx="586263" cy="581984"/>
          </a:xfrm>
          <a:prstGeom prst="rect">
            <a:avLst/>
          </a:prstGeom>
        </p:spPr>
      </p:pic>
      <p:pic>
        <p:nvPicPr>
          <p:cNvPr id="11" name="Picture 10"/>
          <p:cNvPicPr>
            <a:picLocks noChangeAspect="1"/>
          </p:cNvPicPr>
          <p:nvPr/>
        </p:nvPicPr>
        <p:blipFill>
          <a:blip r:embed="rId7">
            <a:clrChange>
              <a:clrFrom>
                <a:srgbClr val="FFFFFF"/>
              </a:clrFrom>
              <a:clrTo>
                <a:srgbClr val="FFFFFF">
                  <a:alpha val="0"/>
                </a:srgbClr>
              </a:clrTo>
            </a:clrChange>
          </a:blip>
          <a:stretch>
            <a:fillRect/>
          </a:stretch>
        </p:blipFill>
        <p:spPr>
          <a:xfrm>
            <a:off x="7670241" y="2619379"/>
            <a:ext cx="573425" cy="603380"/>
          </a:xfrm>
          <a:prstGeom prst="rect">
            <a:avLst/>
          </a:prstGeom>
        </p:spPr>
      </p:pic>
      <p:pic>
        <p:nvPicPr>
          <p:cNvPr id="13" name="Picture 12"/>
          <p:cNvPicPr>
            <a:picLocks noChangeAspect="1"/>
          </p:cNvPicPr>
          <p:nvPr/>
        </p:nvPicPr>
        <p:blipFill>
          <a:blip r:embed="rId8">
            <a:clrChange>
              <a:clrFrom>
                <a:srgbClr val="FFFFFF"/>
              </a:clrFrom>
              <a:clrTo>
                <a:srgbClr val="FFFFFF">
                  <a:alpha val="0"/>
                </a:srgbClr>
              </a:clrTo>
            </a:clrChange>
          </a:blip>
          <a:stretch>
            <a:fillRect/>
          </a:stretch>
        </p:blipFill>
        <p:spPr>
          <a:xfrm>
            <a:off x="7666433" y="1368405"/>
            <a:ext cx="581042" cy="517366"/>
          </a:xfrm>
          <a:prstGeom prst="rect">
            <a:avLst/>
          </a:prstGeom>
        </p:spPr>
      </p:pic>
    </p:spTree>
    <p:extLst>
      <p:ext uri="{BB962C8B-B14F-4D97-AF65-F5344CB8AC3E}">
        <p14:creationId xmlns:p14="http://schemas.microsoft.com/office/powerpoint/2010/main" val="28521998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735877" y="0"/>
            <a:ext cx="4456123" cy="6858000"/>
          </a:xfrm>
          <a:prstGeom prst="rect">
            <a:avLst/>
          </a:prstGeom>
          <a:gradFill>
            <a:gsLst>
              <a:gs pos="0">
                <a:schemeClr val="accent1">
                  <a:lumMod val="5000"/>
                  <a:lumOff val="95000"/>
                </a:schemeClr>
              </a:gs>
              <a:gs pos="64000">
                <a:srgbClr val="1D88CA"/>
              </a:gs>
              <a:gs pos="58000">
                <a:srgbClr val="1D88CA"/>
              </a:gs>
              <a:gs pos="100000">
                <a:srgbClr val="EF4523"/>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868" y="3211096"/>
            <a:ext cx="7432251" cy="3403172"/>
          </a:xfrm>
          <a:prstGeom prst="rect">
            <a:avLst/>
          </a:prstGeom>
        </p:spPr>
      </p:pic>
      <p:pic>
        <p:nvPicPr>
          <p:cNvPr id="11" name="Picture 10" descr="C:\Users\Sabevi\Desktop\QA Challenge Accepted\Standard-v4.0.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978" y="199571"/>
            <a:ext cx="5773921" cy="2251529"/>
          </a:xfrm>
          <a:prstGeom prst="rect">
            <a:avLst/>
          </a:prstGeom>
          <a:noFill/>
          <a:ln>
            <a:noFill/>
          </a:ln>
        </p:spPr>
      </p:pic>
      <p:sp>
        <p:nvSpPr>
          <p:cNvPr id="15" name="Content Placeholder 2"/>
          <p:cNvSpPr>
            <a:spLocks noGrp="1"/>
          </p:cNvSpPr>
          <p:nvPr>
            <p:ph idx="1"/>
          </p:nvPr>
        </p:nvSpPr>
        <p:spPr>
          <a:xfrm>
            <a:off x="11056" y="2597630"/>
            <a:ext cx="7735876" cy="4129314"/>
          </a:xfrm>
        </p:spPr>
        <p:txBody>
          <a:bodyPr/>
          <a:lstStyle/>
          <a:p>
            <a:pPr marL="0" indent="0" algn="ctr">
              <a:buNone/>
            </a:pPr>
            <a:r>
              <a:rPr lang="en-US" dirty="0" smtClean="0"/>
              <a:t>thanks to our sponsors:</a:t>
            </a:r>
            <a:endParaRPr lang="bg-BG" dirty="0"/>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8288" y="2873829"/>
            <a:ext cx="5411445" cy="5376497"/>
          </a:xfrm>
          <a:prstGeom prst="rect">
            <a:avLst/>
          </a:prstGeom>
        </p:spPr>
      </p:pic>
      <p:sp>
        <p:nvSpPr>
          <p:cNvPr id="20" name="Content Placeholder 2"/>
          <p:cNvSpPr txBox="1">
            <a:spLocks/>
          </p:cNvSpPr>
          <p:nvPr/>
        </p:nvSpPr>
        <p:spPr>
          <a:xfrm>
            <a:off x="7735876" y="365125"/>
            <a:ext cx="4456123" cy="50969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smtClean="0">
                <a:hlinkClick r:id="rId5"/>
              </a:rPr>
              <a:t>www.qachallengeaccepted.com</a:t>
            </a:r>
            <a:endParaRPr lang="en-US" sz="2400" b="1" dirty="0" smtClean="0"/>
          </a:p>
          <a:p>
            <a:pPr marL="0" indent="0" algn="ctr">
              <a:buFont typeface="Arial" panose="020B0604020202020204" pitchFamily="34" charset="0"/>
              <a:buNone/>
            </a:pPr>
            <a:r>
              <a:rPr lang="en-US" sz="2400" b="1" dirty="0" smtClean="0">
                <a:hlinkClick r:id="rId6"/>
              </a:rPr>
              <a:t>info@qachallengeaccepted.com</a:t>
            </a:r>
            <a:endParaRPr lang="en-US" sz="2400" b="1" dirty="0" smtClean="0"/>
          </a:p>
          <a:p>
            <a:pPr marL="0" indent="0" algn="ctr">
              <a:buFont typeface="Arial" panose="020B0604020202020204" pitchFamily="34" charset="0"/>
              <a:buNone/>
            </a:pPr>
            <a:endParaRPr lang="en-US" sz="2400" b="1" dirty="0"/>
          </a:p>
          <a:p>
            <a:pPr marL="0" indent="0" algn="ctr">
              <a:buFont typeface="Arial" panose="020B0604020202020204" pitchFamily="34" charset="0"/>
              <a:buNone/>
            </a:pPr>
            <a:r>
              <a:rPr lang="en-US" sz="4000" b="1" dirty="0" smtClean="0"/>
              <a:t>#</a:t>
            </a:r>
            <a:r>
              <a:rPr lang="en-US" sz="4000" b="1" dirty="0" err="1" smtClean="0"/>
              <a:t>qachallenge</a:t>
            </a:r>
            <a:endParaRPr lang="en-US" sz="3200" dirty="0"/>
          </a:p>
        </p:txBody>
      </p:sp>
    </p:spTree>
    <p:extLst>
      <p:ext uri="{BB962C8B-B14F-4D97-AF65-F5344CB8AC3E}">
        <p14:creationId xmlns:p14="http://schemas.microsoft.com/office/powerpoint/2010/main" val="1686693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455400" cy="1325563"/>
          </a:xfrm>
        </p:spPr>
        <p:txBody>
          <a:bodyPr>
            <a:normAutofit/>
          </a:bodyPr>
          <a:lstStyle/>
          <a:p>
            <a:r>
              <a:rPr lang="en-US" dirty="0" smtClean="0"/>
              <a:t>15. Learning testing</a:t>
            </a:r>
            <a:endParaRPr lang="en-US" dirty="0"/>
          </a:p>
        </p:txBody>
      </p:sp>
      <p:sp>
        <p:nvSpPr>
          <p:cNvPr id="4" name="Rectangle 3"/>
          <p:cNvSpPr/>
          <p:nvPr/>
        </p:nvSpPr>
        <p:spPr>
          <a:xfrm>
            <a:off x="337553" y="1002397"/>
            <a:ext cx="5390147" cy="646331"/>
          </a:xfrm>
          <a:prstGeom prst="rect">
            <a:avLst/>
          </a:prstGeom>
        </p:spPr>
        <p:txBody>
          <a:bodyPr wrap="square">
            <a:spAutoFit/>
          </a:bodyPr>
          <a:lstStyle/>
          <a:p>
            <a:pPr lvl="1"/>
            <a:r>
              <a:rPr lang="en-US" b="1" i="1" dirty="0"/>
              <a:t>15.1 Certifications are good or bad</a:t>
            </a:r>
          </a:p>
          <a:p>
            <a:pPr lvl="1"/>
            <a:r>
              <a:rPr lang="en-US" b="1" i="1" dirty="0"/>
              <a:t>15.2 I will test better next time</a:t>
            </a:r>
          </a:p>
        </p:txBody>
      </p:sp>
      <p:cxnSp>
        <p:nvCxnSpPr>
          <p:cNvPr id="8" name="Straight Connector 7"/>
          <p:cNvCxnSpPr/>
          <p:nvPr/>
        </p:nvCxnSpPr>
        <p:spPr>
          <a:xfrm>
            <a:off x="10788413" y="3770407"/>
            <a:ext cx="239547" cy="1536365"/>
          </a:xfrm>
          <a:prstGeom prst="line">
            <a:avLst/>
          </a:prstGeom>
          <a:solidFill>
            <a:schemeClr val="accent6">
              <a:lumMod val="60000"/>
              <a:lumOff val="40000"/>
            </a:schemeClr>
          </a:solidFill>
          <a:ln w="1778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9" name="Straight Connector 8"/>
          <p:cNvCxnSpPr/>
          <p:nvPr/>
        </p:nvCxnSpPr>
        <p:spPr>
          <a:xfrm>
            <a:off x="10662507" y="3796053"/>
            <a:ext cx="207454" cy="1485074"/>
          </a:xfrm>
          <a:prstGeom prst="line">
            <a:avLst/>
          </a:prstGeom>
          <a:solidFill>
            <a:schemeClr val="accent6">
              <a:lumMod val="60000"/>
              <a:lumOff val="40000"/>
            </a:schemeClr>
          </a:solidFill>
          <a:ln w="1778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Straight Connector 9"/>
          <p:cNvCxnSpPr/>
          <p:nvPr/>
        </p:nvCxnSpPr>
        <p:spPr>
          <a:xfrm>
            <a:off x="10541869" y="3833374"/>
            <a:ext cx="178846" cy="1485075"/>
          </a:xfrm>
          <a:prstGeom prst="line">
            <a:avLst/>
          </a:prstGeom>
          <a:solidFill>
            <a:schemeClr val="accent6">
              <a:lumMod val="60000"/>
              <a:lumOff val="40000"/>
            </a:schemeClr>
          </a:solidFill>
          <a:ln w="1778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1" name="Isosceles Triangle 10"/>
          <p:cNvSpPr/>
          <p:nvPr/>
        </p:nvSpPr>
        <p:spPr>
          <a:xfrm rot="15805155">
            <a:off x="6655075" y="1698346"/>
            <a:ext cx="1441389" cy="6439994"/>
          </a:xfrm>
          <a:prstGeom prst="triangl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flipV="1">
            <a:off x="4030824" y="5299788"/>
            <a:ext cx="7781731" cy="3732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224031" y="5461425"/>
            <a:ext cx="1901307" cy="707886"/>
          </a:xfrm>
          <a:prstGeom prst="rect">
            <a:avLst/>
          </a:prstGeom>
          <a:noFill/>
        </p:spPr>
        <p:txBody>
          <a:bodyPr wrap="square" rtlCol="0">
            <a:spAutoFit/>
          </a:bodyPr>
          <a:lstStyle/>
          <a:p>
            <a:r>
              <a:rPr lang="en-US" sz="4000" dirty="0" smtClean="0">
                <a:latin typeface="Comic Sans MS" panose="030F0702030302020204" pitchFamily="66" charset="0"/>
              </a:rPr>
              <a:t>time</a:t>
            </a:r>
            <a:endParaRPr lang="en-US" sz="4000" dirty="0">
              <a:latin typeface="Comic Sans MS" panose="030F0702030302020204" pitchFamily="66" charset="0"/>
            </a:endParaRPr>
          </a:p>
        </p:txBody>
      </p:sp>
      <p:cxnSp>
        <p:nvCxnSpPr>
          <p:cNvPr id="17" name="Straight Arrow Connector 16"/>
          <p:cNvCxnSpPr/>
          <p:nvPr/>
        </p:nvCxnSpPr>
        <p:spPr>
          <a:xfrm flipV="1">
            <a:off x="4030824" y="3605820"/>
            <a:ext cx="7322976" cy="1693969"/>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21368619">
            <a:off x="7337311" y="4462308"/>
            <a:ext cx="3837669" cy="584775"/>
          </a:xfrm>
          <a:prstGeom prst="rect">
            <a:avLst/>
          </a:prstGeom>
          <a:noFill/>
        </p:spPr>
        <p:txBody>
          <a:bodyPr wrap="square" rtlCol="0">
            <a:spAutoFit/>
          </a:bodyPr>
          <a:lstStyle/>
          <a:p>
            <a:r>
              <a:rPr lang="en-US" sz="3200" dirty="0" smtClean="0">
                <a:solidFill>
                  <a:srgbClr val="00B050"/>
                </a:solidFill>
              </a:rPr>
              <a:t>knowledge</a:t>
            </a:r>
            <a:endParaRPr lang="en-US" sz="3200" dirty="0">
              <a:solidFill>
                <a:srgbClr val="00B050"/>
              </a:solidFill>
            </a:endParaRPr>
          </a:p>
        </p:txBody>
      </p:sp>
      <p:sp>
        <p:nvSpPr>
          <p:cNvPr id="19" name="Rectangle 18"/>
          <p:cNvSpPr/>
          <p:nvPr/>
        </p:nvSpPr>
        <p:spPr>
          <a:xfrm rot="20769023">
            <a:off x="6231878" y="3752153"/>
            <a:ext cx="2355481" cy="707886"/>
          </a:xfrm>
          <a:prstGeom prst="rect">
            <a:avLst/>
          </a:prstGeom>
          <a:noFill/>
        </p:spPr>
        <p:txBody>
          <a:bodyPr wrap="square" rtlCol="0">
            <a:spAutoFit/>
          </a:bodyPr>
          <a:lstStyle/>
          <a:p>
            <a:r>
              <a:rPr lang="en-US" sz="4000" dirty="0">
                <a:latin typeface="Comic Sans MS" panose="030F0702030302020204" pitchFamily="66" charset="0"/>
              </a:rPr>
              <a:t>science</a:t>
            </a:r>
          </a:p>
        </p:txBody>
      </p:sp>
      <p:cxnSp>
        <p:nvCxnSpPr>
          <p:cNvPr id="20" name="Straight Connector 19"/>
          <p:cNvCxnSpPr/>
          <p:nvPr/>
        </p:nvCxnSpPr>
        <p:spPr>
          <a:xfrm>
            <a:off x="4511040" y="2910840"/>
            <a:ext cx="6516920" cy="3810000"/>
          </a:xfrm>
          <a:prstGeom prst="line">
            <a:avLst/>
          </a:prstGeom>
          <a:ln w="1301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6181393" y="2342147"/>
            <a:ext cx="4021386" cy="4090737"/>
          </a:xfrm>
          <a:prstGeom prst="line">
            <a:avLst/>
          </a:prstGeom>
          <a:ln w="1301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02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childTnLst>
                          </p:cTn>
                        </p:par>
                        <p:par>
                          <p:cTn id="15" fill="hold">
                            <p:stCondLst>
                              <p:cond delay="1000"/>
                            </p:stCondLst>
                            <p:childTnLst>
                              <p:par>
                                <p:cTn id="16" presetID="22" presetClass="entr" presetSubtype="8" fill="hold" grpId="0" nodeType="after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500"/>
                            </p:stCondLst>
                            <p:childTnLst>
                              <p:par>
                                <p:cTn id="49" presetID="22" presetClass="entr" presetSubtype="1"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8" grpId="0"/>
      <p:bldP spid="19" grpId="0"/>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911" y="1469352"/>
            <a:ext cx="2857500" cy="2857500"/>
          </a:xfrm>
          <a:prstGeom prst="rect">
            <a:avLst/>
          </a:prstGeom>
        </p:spPr>
      </p:pic>
      <p:sp>
        <p:nvSpPr>
          <p:cNvPr id="2" name="Title 1"/>
          <p:cNvSpPr>
            <a:spLocks noGrp="1"/>
          </p:cNvSpPr>
          <p:nvPr>
            <p:ph type="title"/>
          </p:nvPr>
        </p:nvSpPr>
        <p:spPr>
          <a:xfrm>
            <a:off x="0" y="0"/>
            <a:ext cx="11455400" cy="1325563"/>
          </a:xfrm>
        </p:spPr>
        <p:txBody>
          <a:bodyPr>
            <a:normAutofit/>
          </a:bodyPr>
          <a:lstStyle/>
          <a:p>
            <a:r>
              <a:rPr lang="en-US" dirty="0" smtClean="0"/>
              <a:t>15. Learning testing</a:t>
            </a:r>
            <a:endParaRPr lang="en-US" dirty="0"/>
          </a:p>
        </p:txBody>
      </p:sp>
      <p:sp>
        <p:nvSpPr>
          <p:cNvPr id="4" name="Rectangle 3"/>
          <p:cNvSpPr/>
          <p:nvPr/>
        </p:nvSpPr>
        <p:spPr>
          <a:xfrm>
            <a:off x="337553" y="1002397"/>
            <a:ext cx="5390147" cy="646331"/>
          </a:xfrm>
          <a:prstGeom prst="rect">
            <a:avLst/>
          </a:prstGeom>
        </p:spPr>
        <p:txBody>
          <a:bodyPr wrap="square">
            <a:spAutoFit/>
          </a:bodyPr>
          <a:lstStyle/>
          <a:p>
            <a:pPr lvl="1"/>
            <a:r>
              <a:rPr lang="en-US" dirty="0" smtClean="0"/>
              <a:t>15.1 Certifications are good or bad</a:t>
            </a:r>
          </a:p>
          <a:p>
            <a:pPr lvl="1"/>
            <a:r>
              <a:rPr lang="en-US" dirty="0" smtClean="0"/>
              <a:t>15.2 I will test better next time</a:t>
            </a:r>
            <a:endParaRPr lang="en-US" dirty="0"/>
          </a:p>
        </p:txBody>
      </p:sp>
      <p:pic>
        <p:nvPicPr>
          <p:cNvPr id="14" name="Picture 13"/>
          <p:cNvPicPr>
            <a:picLocks noChangeAspect="1"/>
          </p:cNvPicPr>
          <p:nvPr/>
        </p:nvPicPr>
        <p:blipFill>
          <a:blip r:embed="rId4">
            <a:clrChange>
              <a:clrFrom>
                <a:srgbClr val="FFFFFF"/>
              </a:clrFrom>
              <a:clrTo>
                <a:srgbClr val="FFFFFF">
                  <a:alpha val="0"/>
                </a:srgbClr>
              </a:clrTo>
            </a:clrChange>
          </a:blip>
          <a:stretch>
            <a:fillRect/>
          </a:stretch>
        </p:blipFill>
        <p:spPr>
          <a:xfrm>
            <a:off x="24473" y="3998482"/>
            <a:ext cx="1685925" cy="2143125"/>
          </a:xfrm>
          <a:prstGeom prst="rect">
            <a:avLst/>
          </a:prstGeom>
        </p:spPr>
      </p:pic>
      <p:sp>
        <p:nvSpPr>
          <p:cNvPr id="22" name="Rectangle 21"/>
          <p:cNvSpPr/>
          <p:nvPr/>
        </p:nvSpPr>
        <p:spPr>
          <a:xfrm>
            <a:off x="24473" y="6141607"/>
            <a:ext cx="1463862" cy="369332"/>
          </a:xfrm>
          <a:prstGeom prst="rect">
            <a:avLst/>
          </a:prstGeom>
        </p:spPr>
        <p:txBody>
          <a:bodyPr wrap="none">
            <a:spAutoFit/>
          </a:bodyPr>
          <a:lstStyle/>
          <a:p>
            <a:r>
              <a:rPr lang="en-US" dirty="0"/>
              <a:t>Thomas </a:t>
            </a:r>
            <a:r>
              <a:rPr lang="en-US" dirty="0" err="1"/>
              <a:t>Khun</a:t>
            </a:r>
            <a:endParaRPr lang="en-US" dirty="0"/>
          </a:p>
        </p:txBody>
      </p:sp>
      <p:sp>
        <p:nvSpPr>
          <p:cNvPr id="23" name="Content Placeholder 2"/>
          <p:cNvSpPr>
            <a:spLocks noGrp="1"/>
          </p:cNvSpPr>
          <p:nvPr>
            <p:ph idx="1"/>
          </p:nvPr>
        </p:nvSpPr>
        <p:spPr>
          <a:xfrm>
            <a:off x="4680922" y="2622955"/>
            <a:ext cx="1695450" cy="476250"/>
          </a:xfrm>
        </p:spPr>
        <p:txBody>
          <a:bodyPr>
            <a:normAutofit/>
          </a:bodyPr>
          <a:lstStyle/>
          <a:p>
            <a:pPr marL="0" indent="0">
              <a:buNone/>
            </a:pPr>
            <a:r>
              <a:rPr lang="en-US" dirty="0" smtClean="0"/>
              <a:t>Paradigm </a:t>
            </a:r>
            <a:endParaRPr lang="en-US" dirty="0"/>
          </a:p>
        </p:txBody>
      </p:sp>
      <p:sp>
        <p:nvSpPr>
          <p:cNvPr id="24" name="Content Placeholder 2"/>
          <p:cNvSpPr txBox="1">
            <a:spLocks/>
          </p:cNvSpPr>
          <p:nvPr/>
        </p:nvSpPr>
        <p:spPr>
          <a:xfrm>
            <a:off x="7220529" y="1639238"/>
            <a:ext cx="1457325" cy="84772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dirty="0" smtClean="0"/>
              <a:t>Normal</a:t>
            </a:r>
          </a:p>
          <a:p>
            <a:pPr marL="0" indent="0" algn="ctr">
              <a:spcBef>
                <a:spcPts val="0"/>
              </a:spcBef>
              <a:buFont typeface="Arial" panose="020B0604020202020204" pitchFamily="34" charset="0"/>
              <a:buNone/>
            </a:pPr>
            <a:r>
              <a:rPr lang="en-US" dirty="0" smtClean="0"/>
              <a:t>science</a:t>
            </a:r>
            <a:endParaRPr lang="en-US" dirty="0"/>
          </a:p>
        </p:txBody>
      </p:sp>
      <p:sp>
        <p:nvSpPr>
          <p:cNvPr id="25" name="Content Placeholder 2"/>
          <p:cNvSpPr txBox="1">
            <a:spLocks/>
          </p:cNvSpPr>
          <p:nvPr/>
        </p:nvSpPr>
        <p:spPr>
          <a:xfrm>
            <a:off x="9022555" y="3729121"/>
            <a:ext cx="1457325" cy="84772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dirty="0" smtClean="0"/>
              <a:t>Model Drift</a:t>
            </a:r>
            <a:endParaRPr lang="en-US" dirty="0"/>
          </a:p>
        </p:txBody>
      </p:sp>
      <p:sp>
        <p:nvSpPr>
          <p:cNvPr id="26" name="Content Placeholder 2"/>
          <p:cNvSpPr txBox="1">
            <a:spLocks/>
          </p:cNvSpPr>
          <p:nvPr/>
        </p:nvSpPr>
        <p:spPr>
          <a:xfrm>
            <a:off x="7273090" y="5611452"/>
            <a:ext cx="1457325" cy="84772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dirty="0" smtClean="0"/>
              <a:t>Model Crisis</a:t>
            </a:r>
            <a:endParaRPr lang="en-US" dirty="0"/>
          </a:p>
        </p:txBody>
      </p:sp>
      <p:sp>
        <p:nvSpPr>
          <p:cNvPr id="27" name="Content Placeholder 2"/>
          <p:cNvSpPr txBox="1">
            <a:spLocks/>
          </p:cNvSpPr>
          <p:nvPr/>
        </p:nvSpPr>
        <p:spPr>
          <a:xfrm>
            <a:off x="4414222" y="4694614"/>
            <a:ext cx="1962150" cy="84772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dirty="0" smtClean="0"/>
              <a:t>Model Revolution</a:t>
            </a:r>
            <a:endParaRPr lang="en-US" dirty="0"/>
          </a:p>
        </p:txBody>
      </p:sp>
      <p:sp>
        <p:nvSpPr>
          <p:cNvPr id="28" name="Content Placeholder 2"/>
          <p:cNvSpPr txBox="1">
            <a:spLocks/>
          </p:cNvSpPr>
          <p:nvPr/>
        </p:nvSpPr>
        <p:spPr>
          <a:xfrm>
            <a:off x="4680922" y="3020624"/>
            <a:ext cx="1695450" cy="4762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smtClean="0"/>
              <a:t>Change</a:t>
            </a:r>
            <a:endParaRPr lang="en-US" dirty="0"/>
          </a:p>
        </p:txBody>
      </p:sp>
      <p:sp>
        <p:nvSpPr>
          <p:cNvPr id="29" name="Arc 28"/>
          <p:cNvSpPr/>
          <p:nvPr/>
        </p:nvSpPr>
        <p:spPr>
          <a:xfrm rot="1102822">
            <a:off x="7398227" y="1944408"/>
            <a:ext cx="2559254" cy="2287286"/>
          </a:xfrm>
          <a:prstGeom prst="arc">
            <a:avLst>
              <a:gd name="adj1" fmla="val 16036627"/>
              <a:gd name="adj2" fmla="val 0"/>
            </a:avLst>
          </a:prstGeom>
          <a:ln w="889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p:cNvSpPr/>
          <p:nvPr/>
        </p:nvSpPr>
        <p:spPr>
          <a:xfrm rot="5246904">
            <a:off x="7379922" y="3571099"/>
            <a:ext cx="2516545" cy="2378813"/>
          </a:xfrm>
          <a:prstGeom prst="arc">
            <a:avLst>
              <a:gd name="adj1" fmla="val 16036627"/>
              <a:gd name="adj2" fmla="val 0"/>
            </a:avLst>
          </a:prstGeom>
          <a:ln w="889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rc 30"/>
          <p:cNvSpPr/>
          <p:nvPr/>
        </p:nvSpPr>
        <p:spPr>
          <a:xfrm rot="10386251">
            <a:off x="5581050" y="4262643"/>
            <a:ext cx="3504940" cy="1882832"/>
          </a:xfrm>
          <a:prstGeom prst="arc">
            <a:avLst>
              <a:gd name="adj1" fmla="val 16036627"/>
              <a:gd name="adj2" fmla="val 0"/>
            </a:avLst>
          </a:prstGeom>
          <a:ln w="889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Arc 31"/>
          <p:cNvSpPr/>
          <p:nvPr/>
        </p:nvSpPr>
        <p:spPr>
          <a:xfrm rot="14563870">
            <a:off x="4534202" y="4072149"/>
            <a:ext cx="2038454" cy="679184"/>
          </a:xfrm>
          <a:prstGeom prst="arc">
            <a:avLst>
              <a:gd name="adj1" fmla="val 16036627"/>
              <a:gd name="adj2" fmla="val 0"/>
            </a:avLst>
          </a:prstGeom>
          <a:ln w="889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Arc 32"/>
          <p:cNvSpPr/>
          <p:nvPr/>
        </p:nvSpPr>
        <p:spPr>
          <a:xfrm rot="18289294">
            <a:off x="4770609" y="2309362"/>
            <a:ext cx="2507909" cy="1251132"/>
          </a:xfrm>
          <a:prstGeom prst="arc">
            <a:avLst>
              <a:gd name="adj1" fmla="val 16036627"/>
              <a:gd name="adj2" fmla="val 0"/>
            </a:avLst>
          </a:prstGeom>
          <a:ln w="889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37698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up)">
                                      <p:cBhvr>
                                        <p:cTn id="21" dur="500"/>
                                        <p:tgtEl>
                                          <p:spTgt spid="30"/>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down)">
                                      <p:cBhvr>
                                        <p:cTn id="30" dur="500"/>
                                        <p:tgtEl>
                                          <p:spTgt spid="31"/>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00"/>
                                        <p:tgtEl>
                                          <p:spTgt spid="3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3">
                                            <p:txEl>
                                              <p:pRg st="0" end="0"/>
                                            </p:txEl>
                                          </p:spTgt>
                                        </p:tgtEl>
                                        <p:attrNameLst>
                                          <p:attrName>style.visibility</p:attrName>
                                        </p:attrNameLst>
                                      </p:cBhvr>
                                      <p:to>
                                        <p:strVal val="visible"/>
                                      </p:to>
                                    </p:set>
                                    <p:animEffect transition="in" filter="fade">
                                      <p:cBhvr>
                                        <p:cTn id="43" dur="500"/>
                                        <p:tgtEl>
                                          <p:spTgt spid="23">
                                            <p:txEl>
                                              <p:pRg st="0" end="0"/>
                                            </p:txEl>
                                          </p:spTgt>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down)">
                                      <p:cBhvr>
                                        <p:cTn id="5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4" grpId="0"/>
      <p:bldP spid="25" grpId="0"/>
      <p:bldP spid="26" grpId="0"/>
      <p:bldP spid="27" grpId="0"/>
      <p:bldP spid="28" grpId="0"/>
      <p:bldP spid="29" grpId="0" animBg="1"/>
      <p:bldP spid="30" grpId="0" animBg="1"/>
      <p:bldP spid="31" grpId="0" animBg="1"/>
      <p:bldP spid="32" grpId="0" animBg="1"/>
      <p:bldP spid="3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3909</TotalTime>
  <Words>5192</Words>
  <Application>Microsoft Office PowerPoint</Application>
  <PresentationFormat>Widescreen</PresentationFormat>
  <Paragraphs>662</Paragraphs>
  <Slides>58</Slides>
  <Notes>55</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Aharoni</vt:lpstr>
      <vt:lpstr>Arial</vt:lpstr>
      <vt:lpstr>Calibri</vt:lpstr>
      <vt:lpstr>Calibri Light</vt:lpstr>
      <vt:lpstr>Comic Sans MS</vt:lpstr>
      <vt:lpstr>Verdana</vt:lpstr>
      <vt:lpstr>Office Theme</vt:lpstr>
      <vt:lpstr>Misconceptions about  software testing</vt:lpstr>
      <vt:lpstr>About me</vt:lpstr>
      <vt:lpstr>About misconceptions</vt:lpstr>
      <vt:lpstr>Why this talk?</vt:lpstr>
      <vt:lpstr>Why this talk?</vt:lpstr>
      <vt:lpstr>PowerPoint Presentation</vt:lpstr>
      <vt:lpstr>misconceptionsaboutsoftwaretesting.brainforit.com</vt:lpstr>
      <vt:lpstr>1. Everyone can test</vt:lpstr>
      <vt:lpstr>1. Everyone can test</vt:lpstr>
      <vt:lpstr>1. Everyone can test</vt:lpstr>
      <vt:lpstr>2. Testing can be done under any circumstances</vt:lpstr>
      <vt:lpstr>2. Testing can be done under any circumstances</vt:lpstr>
      <vt:lpstr>2. Testing can be done under any circumstances</vt:lpstr>
      <vt:lpstr>3. Testing cannot be done without specifications</vt:lpstr>
      <vt:lpstr>3.1.  Understanding requirements means reading them</vt:lpstr>
      <vt:lpstr>3.2 Tests are executable specifications</vt:lpstr>
      <vt:lpstr>4. Manual vs. automated testing</vt:lpstr>
      <vt:lpstr>4. Manual vs. automated testing</vt:lpstr>
      <vt:lpstr>4. Manual vs. automated testing</vt:lpstr>
      <vt:lpstr>5. Automated testing</vt:lpstr>
      <vt:lpstr>5. Automated testing</vt:lpstr>
      <vt:lpstr>5. Automated testing</vt:lpstr>
      <vt:lpstr>5.1 Test automation pyramid</vt:lpstr>
      <vt:lpstr>5.1 Test automation pyramid</vt:lpstr>
      <vt:lpstr>6. Quality assurance is testing</vt:lpstr>
      <vt:lpstr>7. Testers have to find bugs. </vt:lpstr>
      <vt:lpstr>7. Testers have to find bugs. </vt:lpstr>
      <vt:lpstr>8. Testers break software</vt:lpstr>
      <vt:lpstr>9. Testers with 5 years’ experience are senior. </vt:lpstr>
      <vt:lpstr>9. Testers with 5 years’ experience are senior. </vt:lpstr>
      <vt:lpstr>10. Don’t have enough time</vt:lpstr>
      <vt:lpstr>11. Testers are the bearers of bad news. </vt:lpstr>
      <vt:lpstr>12. It’s good &amp; ok to test at the end of the Sprint</vt:lpstr>
      <vt:lpstr>13. Testing is what testers do. </vt:lpstr>
      <vt:lpstr>14 Testing is not a structured activity </vt:lpstr>
      <vt:lpstr>14 Testing is not a structured activity </vt:lpstr>
      <vt:lpstr>14 Testing is not a structured activity </vt:lpstr>
      <vt:lpstr>14.1 Testing can find all the bugs</vt:lpstr>
      <vt:lpstr>14.2 Production bug: testers have failed</vt:lpstr>
      <vt:lpstr>20. I am a good tester</vt:lpstr>
      <vt:lpstr>15. Learning testing</vt:lpstr>
      <vt:lpstr>15.1 Certifications are good or bad</vt:lpstr>
      <vt:lpstr>15.2 I will test better next time</vt:lpstr>
      <vt:lpstr>15.2 I will test better next time</vt:lpstr>
      <vt:lpstr>18. Testing is an analytical activity. </vt:lpstr>
      <vt:lpstr>18.1 In order to properly test you need test cases</vt:lpstr>
      <vt:lpstr>19. What is software testing</vt:lpstr>
      <vt:lpstr>19. What is software testing</vt:lpstr>
      <vt:lpstr>19. What is software testing</vt:lpstr>
      <vt:lpstr>19. What is software testing</vt:lpstr>
      <vt:lpstr>PowerPoint Presentation</vt:lpstr>
      <vt:lpstr>PowerPoint Presentation</vt:lpstr>
      <vt:lpstr>17. Testers are unsuccessful developers</vt:lpstr>
      <vt:lpstr>17.1 Testers should not learn how to code</vt:lpstr>
      <vt:lpstr>PowerPoint Presentation</vt:lpstr>
      <vt:lpstr>PowerPoint Presentation</vt:lpstr>
      <vt:lpstr>15. Learning testing</vt:lpstr>
      <vt:lpstr>15. Learning testing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brain</dc:creator>
  <cp:lastModifiedBy>brain</cp:lastModifiedBy>
  <cp:revision>376</cp:revision>
  <cp:lastPrinted>2018-04-19T20:36:18Z</cp:lastPrinted>
  <dcterms:created xsi:type="dcterms:W3CDTF">2018-01-17T20:25:30Z</dcterms:created>
  <dcterms:modified xsi:type="dcterms:W3CDTF">2018-04-21T04:52:30Z</dcterms:modified>
</cp:coreProperties>
</file>